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6"/>
  </p:notesMasterIdLst>
  <p:sldIdLst>
    <p:sldId id="323" r:id="rId2"/>
    <p:sldId id="325" r:id="rId3"/>
    <p:sldId id="326" r:id="rId4"/>
    <p:sldId id="257" r:id="rId5"/>
    <p:sldId id="260" r:id="rId6"/>
    <p:sldId id="261" r:id="rId7"/>
    <p:sldId id="262" r:id="rId8"/>
    <p:sldId id="263" r:id="rId9"/>
    <p:sldId id="264" r:id="rId10"/>
    <p:sldId id="265" r:id="rId11"/>
    <p:sldId id="339" r:id="rId12"/>
    <p:sldId id="266" r:id="rId13"/>
    <p:sldId id="340" r:id="rId14"/>
    <p:sldId id="341" r:id="rId15"/>
    <p:sldId id="267" r:id="rId16"/>
    <p:sldId id="342" r:id="rId17"/>
    <p:sldId id="343" r:id="rId18"/>
    <p:sldId id="327" r:id="rId19"/>
    <p:sldId id="344"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3" r:id="rId45"/>
    <p:sldId id="294" r:id="rId46"/>
    <p:sldId id="295" r:id="rId47"/>
    <p:sldId id="296" r:id="rId48"/>
    <p:sldId id="301" r:id="rId49"/>
    <p:sldId id="297" r:id="rId50"/>
    <p:sldId id="298" r:id="rId51"/>
    <p:sldId id="302" r:id="rId52"/>
    <p:sldId id="299" r:id="rId53"/>
    <p:sldId id="303" r:id="rId54"/>
    <p:sldId id="305" r:id="rId55"/>
    <p:sldId id="304" r:id="rId56"/>
    <p:sldId id="306" r:id="rId57"/>
    <p:sldId id="300" r:id="rId58"/>
    <p:sldId id="307" r:id="rId59"/>
    <p:sldId id="308" r:id="rId60"/>
    <p:sldId id="309" r:id="rId61"/>
    <p:sldId id="310" r:id="rId62"/>
    <p:sldId id="311" r:id="rId63"/>
    <p:sldId id="312" r:id="rId64"/>
    <p:sldId id="313" r:id="rId65"/>
    <p:sldId id="314" r:id="rId66"/>
    <p:sldId id="316" r:id="rId67"/>
    <p:sldId id="317" r:id="rId68"/>
    <p:sldId id="315" r:id="rId69"/>
    <p:sldId id="319" r:id="rId70"/>
    <p:sldId id="318" r:id="rId71"/>
    <p:sldId id="320" r:id="rId72"/>
    <p:sldId id="321" r:id="rId73"/>
    <p:sldId id="322" r:id="rId74"/>
    <p:sldId id="330" r:id="rId75"/>
    <p:sldId id="331" r:id="rId76"/>
    <p:sldId id="332" r:id="rId77"/>
    <p:sldId id="329" r:id="rId78"/>
    <p:sldId id="333" r:id="rId79"/>
    <p:sldId id="334" r:id="rId80"/>
    <p:sldId id="335" r:id="rId81"/>
    <p:sldId id="336" r:id="rId82"/>
    <p:sldId id="337" r:id="rId83"/>
    <p:sldId id="324" r:id="rId84"/>
    <p:sldId id="338" r:id="rId8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4660"/>
  </p:normalViewPr>
  <p:slideViewPr>
    <p:cSldViewPr>
      <p:cViewPr varScale="1">
        <p:scale>
          <a:sx n="125" d="100"/>
          <a:sy n="125" d="100"/>
        </p:scale>
        <p:origin x="1092"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49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6FE387E-C29F-4643-AE28-E6490957003E}" type="slidenum">
              <a:rPr lang="en-US"/>
              <a:pPr/>
              <a:t>‹#›</a:t>
            </a:fld>
            <a:endParaRPr lang="en-US"/>
          </a:p>
        </p:txBody>
      </p:sp>
    </p:spTree>
    <p:extLst>
      <p:ext uri="{BB962C8B-B14F-4D97-AF65-F5344CB8AC3E}">
        <p14:creationId xmlns:p14="http://schemas.microsoft.com/office/powerpoint/2010/main" val="17069109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0382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328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67984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2726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68992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74027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78297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41723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9347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21658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28157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11533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04175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56159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85573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9254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0970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88576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41578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87116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76594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62091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81455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85780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66865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49130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62415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21324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708635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09063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82968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7485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89592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79678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44815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32358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2260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581203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53284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78201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212824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420843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18755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74513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462509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918884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891770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63987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549519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79961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852935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326146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435576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10069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0895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46119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920138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05281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590068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006431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065281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474270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18858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673911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8736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935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520728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2579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089040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99549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83030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239780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609845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085404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165995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879621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50220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523937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814387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739192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060416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EA6DA8-4EF8-4F7A-A165-CBBDA521CCF2}" type="slidenum">
              <a:rPr lang="en-US"/>
              <a:pPr eaLnBrk="1" hangingPunct="1"/>
              <a:t>83</a:t>
            </a:fld>
            <a:endParaRPr lang="en-US"/>
          </a:p>
        </p:txBody>
      </p:sp>
    </p:spTree>
    <p:extLst>
      <p:ext uri="{BB962C8B-B14F-4D97-AF65-F5344CB8AC3E}">
        <p14:creationId xmlns:p14="http://schemas.microsoft.com/office/powerpoint/2010/main" val="27044225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152525" y="692150"/>
            <a:ext cx="4554538" cy="3416300"/>
          </a:xfrm>
          <a:ln/>
        </p:spPr>
      </p:sp>
      <p:sp>
        <p:nvSpPr>
          <p:cNvPr id="16691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680642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9592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00CC"/>
          </a:solidFill>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solidFill>
                  <a:srgbClr val="0000CC"/>
                </a:solidFill>
              </a:defRPr>
            </a:lvl1pPr>
          </a:lstStyle>
          <a:p>
            <a:r>
              <a:rPr lang="en-US" dirty="0" smtClean="0"/>
              <a:t>6-</a:t>
            </a:r>
            <a:fld id="{03EB30B5-5663-4F86-875F-792B0C30CA07}" type="slidenum">
              <a:rPr lang="en-US" smtClean="0"/>
              <a:pPr/>
              <a:t>‹#›</a:t>
            </a:fld>
            <a:endParaRPr lang="en-US" dirty="0" smtClean="0"/>
          </a:p>
          <a:p>
            <a:endParaRPr lang="en-US" dirty="0"/>
          </a:p>
        </p:txBody>
      </p:sp>
    </p:spTree>
    <p:extLst>
      <p:ext uri="{BB962C8B-B14F-4D97-AF65-F5344CB8AC3E}">
        <p14:creationId xmlns:p14="http://schemas.microsoft.com/office/powerpoint/2010/main" val="27036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6-</a:t>
            </a:r>
            <a:fld id="{20F95063-7819-4CA2-9C3F-42AFED7C372F}" type="slidenum">
              <a:rPr lang="en-US"/>
              <a:pPr/>
              <a:t>‹#›</a:t>
            </a:fld>
            <a:endParaRPr lang="en-US"/>
          </a:p>
          <a:p>
            <a:endParaRPr lang="en-US"/>
          </a:p>
        </p:txBody>
      </p:sp>
    </p:spTree>
    <p:extLst>
      <p:ext uri="{BB962C8B-B14F-4D97-AF65-F5344CB8AC3E}">
        <p14:creationId xmlns:p14="http://schemas.microsoft.com/office/powerpoint/2010/main" val="3031290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6-</a:t>
            </a:r>
            <a:fld id="{4A0EC5A4-92D7-492A-8C35-F4E15878E2AD}" type="slidenum">
              <a:rPr lang="en-US"/>
              <a:pPr/>
              <a:t>‹#›</a:t>
            </a:fld>
            <a:endParaRPr lang="en-US"/>
          </a:p>
          <a:p>
            <a:endParaRPr lang="en-US"/>
          </a:p>
        </p:txBody>
      </p:sp>
    </p:spTree>
    <p:extLst>
      <p:ext uri="{BB962C8B-B14F-4D97-AF65-F5344CB8AC3E}">
        <p14:creationId xmlns:p14="http://schemas.microsoft.com/office/powerpoint/2010/main" val="31093917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248400"/>
            <a:ext cx="5943600" cy="476250"/>
          </a:xfrm>
        </p:spPr>
        <p:txBody>
          <a:bodyPr/>
          <a:lstStyle>
            <a:lvl1pPr>
              <a:defRPr smtClean="0">
                <a:solidFill>
                  <a:schemeClr val="tx1"/>
                </a:solidFill>
              </a:defRPr>
            </a:lvl1pPr>
          </a:lstStyle>
          <a:p>
            <a:pPr>
              <a:defRPr/>
            </a:pPr>
            <a:r>
              <a:rPr lang="en-US" smtClean="0"/>
              <a:t>KROENKE AND AUER - DATABASE PROCESSING, 13th Edition © 2014 Pearson Education, Inc.</a:t>
            </a:r>
            <a:endParaRPr lang="en-US"/>
          </a:p>
        </p:txBody>
      </p:sp>
      <p:sp>
        <p:nvSpPr>
          <p:cNvPr id="6" name="Slide Number Placeholder 5"/>
          <p:cNvSpPr>
            <a:spLocks noGrp="1"/>
          </p:cNvSpPr>
          <p:nvPr>
            <p:ph type="sldNum" sz="quarter" idx="11"/>
          </p:nvPr>
        </p:nvSpPr>
        <p:spPr/>
        <p:txBody>
          <a:bodyPr/>
          <a:lstStyle>
            <a:lvl1pPr>
              <a:defRPr/>
            </a:lvl1pPr>
          </a:lstStyle>
          <a:p>
            <a:r>
              <a:rPr lang="en-US"/>
              <a:t>6-</a:t>
            </a:r>
            <a:fld id="{DB1B2183-3ED5-48DA-93A9-0F6793F71432}" type="slidenum">
              <a:rPr lang="en-US"/>
              <a:pPr/>
              <a:t>‹#›</a:t>
            </a:fld>
            <a:endParaRPr lang="en-US"/>
          </a:p>
          <a:p>
            <a:endParaRPr lang="en-US"/>
          </a:p>
        </p:txBody>
      </p:sp>
    </p:spTree>
    <p:extLst>
      <p:ext uri="{BB962C8B-B14F-4D97-AF65-F5344CB8AC3E}">
        <p14:creationId xmlns:p14="http://schemas.microsoft.com/office/powerpoint/2010/main" val="328229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6-</a:t>
            </a:r>
            <a:fld id="{08EC423A-FB4B-4780-ACD4-743D61FFEEED}" type="slidenum">
              <a:rPr lang="en-US"/>
              <a:pPr/>
              <a:t>‹#›</a:t>
            </a:fld>
            <a:endParaRPr lang="en-US"/>
          </a:p>
          <a:p>
            <a:endParaRPr lang="en-US"/>
          </a:p>
        </p:txBody>
      </p:sp>
    </p:spTree>
    <p:extLst>
      <p:ext uri="{BB962C8B-B14F-4D97-AF65-F5344CB8AC3E}">
        <p14:creationId xmlns:p14="http://schemas.microsoft.com/office/powerpoint/2010/main" val="935733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6-</a:t>
            </a:r>
            <a:fld id="{1EDF6A6D-185A-4C0F-ABAA-03AA98A7128C}" type="slidenum">
              <a:rPr lang="en-US"/>
              <a:pPr/>
              <a:t>‹#›</a:t>
            </a:fld>
            <a:endParaRPr lang="en-US"/>
          </a:p>
          <a:p>
            <a:endParaRPr lang="en-US"/>
          </a:p>
        </p:txBody>
      </p:sp>
    </p:spTree>
    <p:extLst>
      <p:ext uri="{BB962C8B-B14F-4D97-AF65-F5344CB8AC3E}">
        <p14:creationId xmlns:p14="http://schemas.microsoft.com/office/powerpoint/2010/main" val="3688808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6-</a:t>
            </a:r>
            <a:fld id="{056C5E71-14DD-4B6F-B460-2E9B2991C7FA}" type="slidenum">
              <a:rPr lang="en-US"/>
              <a:pPr/>
              <a:t>‹#›</a:t>
            </a:fld>
            <a:endParaRPr lang="en-US"/>
          </a:p>
          <a:p>
            <a:endParaRPr lang="en-US"/>
          </a:p>
        </p:txBody>
      </p:sp>
    </p:spTree>
    <p:extLst>
      <p:ext uri="{BB962C8B-B14F-4D97-AF65-F5344CB8AC3E}">
        <p14:creationId xmlns:p14="http://schemas.microsoft.com/office/powerpoint/2010/main" val="1169074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8" name="Rectangle 6"/>
          <p:cNvSpPr>
            <a:spLocks noGrp="1" noChangeArrowheads="1"/>
          </p:cNvSpPr>
          <p:nvPr>
            <p:ph type="sldNum" sz="quarter" idx="11"/>
          </p:nvPr>
        </p:nvSpPr>
        <p:spPr>
          <a:ln/>
        </p:spPr>
        <p:txBody>
          <a:bodyPr/>
          <a:lstStyle>
            <a:lvl1pPr>
              <a:defRPr/>
            </a:lvl1pPr>
          </a:lstStyle>
          <a:p>
            <a:r>
              <a:rPr lang="en-US"/>
              <a:t>6-</a:t>
            </a:r>
            <a:fld id="{F66CE81F-6282-4C1F-B749-7E20301E17A2}" type="slidenum">
              <a:rPr lang="en-US"/>
              <a:pPr/>
              <a:t>‹#›</a:t>
            </a:fld>
            <a:endParaRPr lang="en-US"/>
          </a:p>
          <a:p>
            <a:endParaRPr lang="en-US"/>
          </a:p>
        </p:txBody>
      </p:sp>
    </p:spTree>
    <p:extLst>
      <p:ext uri="{BB962C8B-B14F-4D97-AF65-F5344CB8AC3E}">
        <p14:creationId xmlns:p14="http://schemas.microsoft.com/office/powerpoint/2010/main" val="421016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4" name="Rectangle 6"/>
          <p:cNvSpPr>
            <a:spLocks noGrp="1" noChangeArrowheads="1"/>
          </p:cNvSpPr>
          <p:nvPr>
            <p:ph type="sldNum" sz="quarter" idx="11"/>
          </p:nvPr>
        </p:nvSpPr>
        <p:spPr>
          <a:ln/>
        </p:spPr>
        <p:txBody>
          <a:bodyPr/>
          <a:lstStyle>
            <a:lvl1pPr>
              <a:defRPr/>
            </a:lvl1pPr>
          </a:lstStyle>
          <a:p>
            <a:r>
              <a:rPr lang="en-US"/>
              <a:t>6-</a:t>
            </a:r>
            <a:fld id="{A775D602-7CE2-4B14-876A-B58D67D90F65}" type="slidenum">
              <a:rPr lang="en-US"/>
              <a:pPr/>
              <a:t>‹#›</a:t>
            </a:fld>
            <a:endParaRPr lang="en-US"/>
          </a:p>
          <a:p>
            <a:endParaRPr lang="en-US"/>
          </a:p>
        </p:txBody>
      </p:sp>
    </p:spTree>
    <p:extLst>
      <p:ext uri="{BB962C8B-B14F-4D97-AF65-F5344CB8AC3E}">
        <p14:creationId xmlns:p14="http://schemas.microsoft.com/office/powerpoint/2010/main" val="117254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3" name="Rectangle 6"/>
          <p:cNvSpPr>
            <a:spLocks noGrp="1" noChangeArrowheads="1"/>
          </p:cNvSpPr>
          <p:nvPr>
            <p:ph type="sldNum" sz="quarter" idx="11"/>
          </p:nvPr>
        </p:nvSpPr>
        <p:spPr>
          <a:ln/>
        </p:spPr>
        <p:txBody>
          <a:bodyPr/>
          <a:lstStyle>
            <a:lvl1pPr>
              <a:defRPr/>
            </a:lvl1pPr>
          </a:lstStyle>
          <a:p>
            <a:r>
              <a:rPr lang="en-US"/>
              <a:t>6-</a:t>
            </a:r>
            <a:fld id="{24845344-0B39-4FB8-9377-E7C425EF3504}" type="slidenum">
              <a:rPr lang="en-US"/>
              <a:pPr/>
              <a:t>‹#›</a:t>
            </a:fld>
            <a:endParaRPr lang="en-US"/>
          </a:p>
          <a:p>
            <a:endParaRPr lang="en-US"/>
          </a:p>
        </p:txBody>
      </p:sp>
    </p:spTree>
    <p:extLst>
      <p:ext uri="{BB962C8B-B14F-4D97-AF65-F5344CB8AC3E}">
        <p14:creationId xmlns:p14="http://schemas.microsoft.com/office/powerpoint/2010/main" val="1753787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6-</a:t>
            </a:r>
            <a:fld id="{40CE9C2C-4E39-4178-8571-E0F88623E064}" type="slidenum">
              <a:rPr lang="en-US"/>
              <a:pPr/>
              <a:t>‹#›</a:t>
            </a:fld>
            <a:endParaRPr lang="en-US"/>
          </a:p>
          <a:p>
            <a:endParaRPr lang="en-US"/>
          </a:p>
        </p:txBody>
      </p:sp>
    </p:spTree>
    <p:extLst>
      <p:ext uri="{BB962C8B-B14F-4D97-AF65-F5344CB8AC3E}">
        <p14:creationId xmlns:p14="http://schemas.microsoft.com/office/powerpoint/2010/main" val="1607006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6-</a:t>
            </a:r>
            <a:fld id="{24DA78D2-48D3-435B-87FC-F8507B0DA9E2}" type="slidenum">
              <a:rPr lang="en-US"/>
              <a:pPr/>
              <a:t>‹#›</a:t>
            </a:fld>
            <a:endParaRPr lang="en-US"/>
          </a:p>
          <a:p>
            <a:endParaRPr lang="en-US"/>
          </a:p>
        </p:txBody>
      </p:sp>
    </p:spTree>
    <p:extLst>
      <p:ext uri="{BB962C8B-B14F-4D97-AF65-F5344CB8AC3E}">
        <p14:creationId xmlns:p14="http://schemas.microsoft.com/office/powerpoint/2010/main" val="353476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86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00CC"/>
                </a:solidFill>
                <a:latin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6-</a:t>
            </a:r>
            <a:fld id="{CB955DE7-D408-476B-889E-B0F779A9B0CC}"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a:t>
            </a:r>
            <a:r>
              <a:rPr lang="en-US" sz="4000" dirty="0" err="1" smtClean="0">
                <a:latin typeface="Calibri" pitchFamily="34" charset="0"/>
                <a:cs typeface="Calibri" pitchFamily="34" charset="0"/>
              </a:rPr>
              <a:t>Kroenke</a:t>
            </a:r>
            <a:r>
              <a:rPr lang="en-US" sz="4000" dirty="0" smtClean="0">
                <a:latin typeface="Calibri" pitchFamily="34" charset="0"/>
                <a:cs typeface="Calibri" pitchFamily="34" charset="0"/>
              </a:rPr>
              <a:t> and David J. Auer</a:t>
            </a:r>
            <a:r>
              <a:rPr lang="en-US" sz="4000" dirty="0" smtClean="0"/>
              <a:t/>
            </a:r>
            <a:br>
              <a:rPr lang="en-US" sz="4000" dirty="0" smtClean="0"/>
            </a:br>
            <a:r>
              <a:rPr lang="en-US" sz="4000" dirty="0" smtClean="0">
                <a:solidFill>
                  <a:schemeClr val="accent3"/>
                </a:solidFill>
                <a:latin typeface="Calibri" pitchFamily="34" charset="0"/>
                <a:cs typeface="Calibri" pitchFamily="34" charset="0"/>
              </a:rPr>
              <a:t>Database Processing</a:t>
            </a:r>
            <a:r>
              <a:rPr lang="en-US" sz="4000" b="1" dirty="0" smtClean="0">
                <a:solidFill>
                  <a:schemeClr val="tx1"/>
                </a:solidFill>
              </a:rPr>
              <a:t/>
            </a:r>
            <a:br>
              <a:rPr lang="en-US" sz="4000" b="1" dirty="0" smtClean="0">
                <a:solidFill>
                  <a:schemeClr val="tx1"/>
                </a:solidFill>
              </a:rPr>
            </a:br>
            <a:r>
              <a:rPr lang="en-US" sz="3200" dirty="0" smtClean="0">
                <a:solidFill>
                  <a:schemeClr val="bg2">
                    <a:lumMod val="40000"/>
                    <a:lumOff val="60000"/>
                  </a:schemeClr>
                </a:solidFill>
                <a:latin typeface="Calibri" pitchFamily="34" charset="0"/>
                <a:cs typeface="Calibri" pitchFamily="34" charset="0"/>
              </a:rPr>
              <a:t>Fundamentals, Design, and Implementation</a:t>
            </a:r>
            <a:r>
              <a:rPr lang="en-US" sz="4000" dirty="0" smtClean="0">
                <a:solidFill>
                  <a:schemeClr val="bg2">
                    <a:lumMod val="40000"/>
                    <a:lumOff val="60000"/>
                  </a:schemeClr>
                </a:solidFill>
              </a:rPr>
              <a:t/>
            </a:r>
            <a:br>
              <a:rPr lang="en-US" sz="4000" dirty="0" smtClean="0">
                <a:solidFill>
                  <a:schemeClr val="bg2">
                    <a:lumMod val="40000"/>
                    <a:lumOff val="60000"/>
                  </a:schemeClr>
                </a:solidFill>
              </a:rPr>
            </a:br>
            <a:endParaRPr lang="en-US" sz="4000" dirty="0" smtClean="0">
              <a:solidFill>
                <a:schemeClr val="bg2">
                  <a:lumMod val="40000"/>
                  <a:lumOff val="60000"/>
                </a:schemeClr>
              </a:solidFill>
            </a:endParaRPr>
          </a:p>
        </p:txBody>
      </p:sp>
      <p:sp>
        <p:nvSpPr>
          <p:cNvPr id="3076"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Chapter Six:</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Transforming Data Models</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into</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 Database Designs</a:t>
            </a:r>
          </a:p>
          <a:p>
            <a:pPr eaLnBrk="1" hangingPunct="1">
              <a:spcBef>
                <a:spcPct val="20000"/>
              </a:spcBef>
            </a:pPr>
            <a:endParaRPr lang="en-US" sz="4000" b="1" dirty="0"/>
          </a:p>
          <a:p>
            <a:pPr eaLnBrk="1" hangingPunct="1">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3"/>
            <a:ext cx="3481524" cy="2294476"/>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Data Type</a:t>
            </a:r>
          </a:p>
        </p:txBody>
      </p:sp>
      <p:sp>
        <p:nvSpPr>
          <p:cNvPr id="12291" name="Rectangle 3"/>
          <p:cNvSpPr>
            <a:spLocks noGrp="1" noChangeArrowheads="1"/>
          </p:cNvSpPr>
          <p:nvPr>
            <p:ph type="body" sz="half" idx="1"/>
          </p:nvPr>
        </p:nvSpPr>
        <p:spPr>
          <a:xfrm>
            <a:off x="457200" y="1828800"/>
            <a:ext cx="4038600" cy="4297363"/>
          </a:xfrm>
        </p:spPr>
        <p:txBody>
          <a:bodyPr/>
          <a:lstStyle/>
          <a:p>
            <a:pPr eaLnBrk="1" hangingPunct="1"/>
            <a:r>
              <a:rPr lang="en-US" sz="2800" smtClean="0"/>
              <a:t>Generic data types:</a:t>
            </a:r>
          </a:p>
          <a:p>
            <a:pPr lvl="1" eaLnBrk="1" hangingPunct="1"/>
            <a:r>
              <a:rPr lang="en-US" sz="2400" smtClean="0"/>
              <a:t>CHAR(n)</a:t>
            </a:r>
          </a:p>
          <a:p>
            <a:pPr lvl="1" eaLnBrk="1" hangingPunct="1"/>
            <a:r>
              <a:rPr lang="en-US" sz="2400" smtClean="0"/>
              <a:t>VARCHAR(n)</a:t>
            </a:r>
          </a:p>
          <a:p>
            <a:pPr lvl="1" eaLnBrk="1" hangingPunct="1"/>
            <a:r>
              <a:rPr lang="en-US" sz="2400" smtClean="0"/>
              <a:t>DATE</a:t>
            </a:r>
          </a:p>
          <a:p>
            <a:pPr lvl="1" eaLnBrk="1" hangingPunct="1"/>
            <a:r>
              <a:rPr lang="en-US" sz="2400" smtClean="0"/>
              <a:t>TIME</a:t>
            </a:r>
          </a:p>
          <a:p>
            <a:pPr lvl="1" eaLnBrk="1" hangingPunct="1"/>
            <a:r>
              <a:rPr lang="en-US" sz="2400" smtClean="0"/>
              <a:t>MONEY</a:t>
            </a:r>
          </a:p>
          <a:p>
            <a:pPr lvl="1" eaLnBrk="1" hangingPunct="1"/>
            <a:r>
              <a:rPr lang="en-US" sz="2400" smtClean="0"/>
              <a:t>INTEGER</a:t>
            </a:r>
          </a:p>
          <a:p>
            <a:pPr lvl="1" eaLnBrk="1" hangingPunct="1"/>
            <a:r>
              <a:rPr lang="en-US" sz="2400" smtClean="0"/>
              <a:t>DECIMAL</a:t>
            </a:r>
          </a:p>
          <a:p>
            <a:pPr lvl="1" eaLnBrk="1" hangingPunct="1"/>
            <a:endParaRPr lang="en-US" sz="2400" smtClean="0"/>
          </a:p>
        </p:txBody>
      </p:sp>
      <p:pic>
        <p:nvPicPr>
          <p:cNvPr id="12293" name="Picture 10" descr="C:\Users\Auer.WWU\Auer-Projects\Kroenke-Auer-Projects\Kroenke-Auer-DBP-e11\DBP-e11-Supplements\Images\Chapter06\Fig6-5.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81600" y="1660525"/>
            <a:ext cx="2962275" cy="20415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10</a:t>
            </a:fld>
            <a:endParaRPr lang="en-US" smtClean="0"/>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Data Type + Null Status</a:t>
            </a:r>
          </a:p>
        </p:txBody>
      </p:sp>
      <p:pic>
        <p:nvPicPr>
          <p:cNvPr id="133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028825"/>
            <a:ext cx="4714875"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11</a:t>
            </a:fld>
            <a:endParaRPr lang="en-US" smtClean="0"/>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1020762"/>
          </a:xfrm>
        </p:spPr>
        <p:txBody>
          <a:bodyPr/>
          <a:lstStyle/>
          <a:p>
            <a:pPr eaLnBrk="1" hangingPunct="1"/>
            <a:r>
              <a:rPr lang="en-US" sz="4000" dirty="0" smtClean="0"/>
              <a:t>Specify Column Properties:</a:t>
            </a:r>
            <a:br>
              <a:rPr lang="en-US" sz="4000" dirty="0" smtClean="0"/>
            </a:br>
            <a:r>
              <a:rPr lang="en-US" sz="2400" dirty="0" smtClean="0"/>
              <a:t>SQL Server 2012 Data Types 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12</a:t>
            </a:fld>
            <a:endParaRPr lang="en-US" smtClean="0"/>
          </a:p>
          <a:p>
            <a:endParaRPr lang="en-US"/>
          </a:p>
        </p:txBody>
      </p:sp>
      <p:pic>
        <p:nvPicPr>
          <p:cNvPr id="4" name="Picture 3"/>
          <p:cNvPicPr>
            <a:picLocks noChangeAspect="1"/>
          </p:cNvPicPr>
          <p:nvPr/>
        </p:nvPicPr>
        <p:blipFill>
          <a:blip r:embed="rId3"/>
          <a:stretch>
            <a:fillRect/>
          </a:stretch>
        </p:blipFill>
        <p:spPr>
          <a:xfrm>
            <a:off x="1600200" y="1371600"/>
            <a:ext cx="5852667" cy="475871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930076"/>
          </a:xfrm>
        </p:spPr>
        <p:txBody>
          <a:bodyPr/>
          <a:lstStyle/>
          <a:p>
            <a:pPr eaLnBrk="1" hangingPunct="1"/>
            <a:r>
              <a:rPr lang="en-US" sz="4000" dirty="0" smtClean="0"/>
              <a:t>Specify Column Properties:</a:t>
            </a:r>
            <a:br>
              <a:rPr lang="en-US" sz="4000" dirty="0" smtClean="0"/>
            </a:br>
            <a:r>
              <a:rPr lang="en-US" sz="2400" dirty="0" smtClean="0"/>
              <a:t>SQL Server 2012 Data Types II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13</a:t>
            </a:fld>
            <a:endParaRPr lang="en-US" smtClean="0"/>
          </a:p>
          <a:p>
            <a:endParaRPr lang="en-US"/>
          </a:p>
        </p:txBody>
      </p:sp>
      <p:pic>
        <p:nvPicPr>
          <p:cNvPr id="6" name="Picture 5"/>
          <p:cNvPicPr>
            <a:picLocks noChangeAspect="1"/>
          </p:cNvPicPr>
          <p:nvPr/>
        </p:nvPicPr>
        <p:blipFill>
          <a:blip r:embed="rId3"/>
          <a:stretch>
            <a:fillRect/>
          </a:stretch>
        </p:blipFill>
        <p:spPr>
          <a:xfrm>
            <a:off x="1600202" y="1295400"/>
            <a:ext cx="5350000" cy="3200000"/>
          </a:xfrm>
          <a:prstGeom prst="rect">
            <a:avLst/>
          </a:prstGeom>
        </p:spPr>
      </p:pic>
      <p:pic>
        <p:nvPicPr>
          <p:cNvPr id="5" name="Picture 4"/>
          <p:cNvPicPr>
            <a:picLocks noChangeAspect="1"/>
          </p:cNvPicPr>
          <p:nvPr/>
        </p:nvPicPr>
        <p:blipFill>
          <a:blip r:embed="rId4"/>
          <a:stretch>
            <a:fillRect/>
          </a:stretch>
        </p:blipFill>
        <p:spPr>
          <a:xfrm>
            <a:off x="1600200" y="4495800"/>
            <a:ext cx="5350002" cy="1687968"/>
          </a:xfrm>
          <a:prstGeom prst="rect">
            <a:avLst/>
          </a:prstGeom>
        </p:spPr>
      </p:pic>
    </p:spTree>
    <p:extLst>
      <p:ext uri="{BB962C8B-B14F-4D97-AF65-F5344CB8AC3E}">
        <p14:creationId xmlns:p14="http://schemas.microsoft.com/office/powerpoint/2010/main" val="3468145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930076"/>
          </a:xfrm>
        </p:spPr>
        <p:txBody>
          <a:bodyPr/>
          <a:lstStyle/>
          <a:p>
            <a:pPr eaLnBrk="1" hangingPunct="1"/>
            <a:r>
              <a:rPr lang="en-US" sz="4000" dirty="0" smtClean="0"/>
              <a:t>Specify Column Properties:</a:t>
            </a:r>
            <a:br>
              <a:rPr lang="en-US" sz="4000" dirty="0" smtClean="0"/>
            </a:br>
            <a:r>
              <a:rPr lang="en-US" sz="2400" dirty="0" smtClean="0"/>
              <a:t>SQL Server 2012 Data Types III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14</a:t>
            </a:fld>
            <a:endParaRPr lang="en-US" smtClean="0"/>
          </a:p>
          <a:p>
            <a:endParaRPr lang="en-US"/>
          </a:p>
        </p:txBody>
      </p:sp>
      <p:pic>
        <p:nvPicPr>
          <p:cNvPr id="4" name="Picture 3"/>
          <p:cNvPicPr>
            <a:picLocks noChangeAspect="1"/>
          </p:cNvPicPr>
          <p:nvPr/>
        </p:nvPicPr>
        <p:blipFill>
          <a:blip r:embed="rId3"/>
          <a:stretch>
            <a:fillRect/>
          </a:stretch>
        </p:blipFill>
        <p:spPr>
          <a:xfrm>
            <a:off x="1828800" y="1261363"/>
            <a:ext cx="5666431" cy="4924038"/>
          </a:xfrm>
          <a:prstGeom prst="rect">
            <a:avLst/>
          </a:prstGeom>
        </p:spPr>
      </p:pic>
    </p:spTree>
    <p:extLst>
      <p:ext uri="{BB962C8B-B14F-4D97-AF65-F5344CB8AC3E}">
        <p14:creationId xmlns:p14="http://schemas.microsoft.com/office/powerpoint/2010/main" val="1096515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11g Release 2 Data Types 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15</a:t>
            </a:fld>
            <a:endParaRPr lang="en-US" smtClean="0"/>
          </a:p>
          <a:p>
            <a:endParaRPr lang="en-US"/>
          </a:p>
        </p:txBody>
      </p:sp>
      <p:pic>
        <p:nvPicPr>
          <p:cNvPr id="4" name="Picture 3"/>
          <p:cNvPicPr>
            <a:picLocks noChangeAspect="1"/>
          </p:cNvPicPr>
          <p:nvPr/>
        </p:nvPicPr>
        <p:blipFill>
          <a:blip r:embed="rId3"/>
          <a:stretch>
            <a:fillRect/>
          </a:stretch>
        </p:blipFill>
        <p:spPr>
          <a:xfrm>
            <a:off x="1718667" y="1752600"/>
            <a:ext cx="5706666" cy="1028571"/>
          </a:xfrm>
          <a:prstGeom prst="rect">
            <a:avLst/>
          </a:prstGeom>
        </p:spPr>
      </p:pic>
      <p:pic>
        <p:nvPicPr>
          <p:cNvPr id="6" name="Picture 5"/>
          <p:cNvPicPr>
            <a:picLocks noChangeAspect="1"/>
          </p:cNvPicPr>
          <p:nvPr/>
        </p:nvPicPr>
        <p:blipFill>
          <a:blip r:embed="rId4"/>
          <a:stretch>
            <a:fillRect/>
          </a:stretch>
        </p:blipFill>
        <p:spPr>
          <a:xfrm>
            <a:off x="1718667" y="2743200"/>
            <a:ext cx="5706666" cy="29561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11g Release 2 Data Types II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16</a:t>
            </a:fld>
            <a:endParaRPr lang="en-US" smtClean="0"/>
          </a:p>
          <a:p>
            <a:endParaRPr lang="en-US"/>
          </a:p>
        </p:txBody>
      </p:sp>
      <p:pic>
        <p:nvPicPr>
          <p:cNvPr id="5" name="Picture 4"/>
          <p:cNvPicPr>
            <a:picLocks noChangeAspect="1"/>
          </p:cNvPicPr>
          <p:nvPr/>
        </p:nvPicPr>
        <p:blipFill>
          <a:blip r:embed="rId3"/>
          <a:stretch>
            <a:fillRect/>
          </a:stretch>
        </p:blipFill>
        <p:spPr>
          <a:xfrm>
            <a:off x="1897000" y="1483416"/>
            <a:ext cx="5350000" cy="4692857"/>
          </a:xfrm>
          <a:prstGeom prst="rect">
            <a:avLst/>
          </a:prstGeom>
        </p:spPr>
      </p:pic>
    </p:spTree>
    <p:extLst>
      <p:ext uri="{BB962C8B-B14F-4D97-AF65-F5344CB8AC3E}">
        <p14:creationId xmlns:p14="http://schemas.microsoft.com/office/powerpoint/2010/main" val="7786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22476" y="1509334"/>
            <a:ext cx="5699047" cy="4586666"/>
          </a:xfrm>
          <a:prstGeom prst="rect">
            <a:avLst/>
          </a:prstGeom>
        </p:spPr>
      </p:pic>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11g Release 2 Data Types III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17</a:t>
            </a:fld>
            <a:endParaRPr lang="en-US" smtClean="0"/>
          </a:p>
          <a:p>
            <a:endParaRPr lang="en-US"/>
          </a:p>
        </p:txBody>
      </p:sp>
    </p:spTree>
    <p:extLst>
      <p:ext uri="{BB962C8B-B14F-4D97-AF65-F5344CB8AC3E}">
        <p14:creationId xmlns:p14="http://schemas.microsoft.com/office/powerpoint/2010/main" val="354479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MySQL 5.6 Data Types 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18</a:t>
            </a:fld>
            <a:endParaRPr lang="en-US" smtClean="0"/>
          </a:p>
          <a:p>
            <a:endParaRPr lang="en-US"/>
          </a:p>
        </p:txBody>
      </p:sp>
      <p:pic>
        <p:nvPicPr>
          <p:cNvPr id="6" name="Picture 5"/>
          <p:cNvPicPr>
            <a:picLocks noChangeAspect="1"/>
          </p:cNvPicPr>
          <p:nvPr/>
        </p:nvPicPr>
        <p:blipFill>
          <a:blip r:embed="rId3"/>
          <a:stretch>
            <a:fillRect/>
          </a:stretch>
        </p:blipFill>
        <p:spPr>
          <a:xfrm>
            <a:off x="1722476" y="1524000"/>
            <a:ext cx="5699047" cy="421333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22476" y="1524000"/>
            <a:ext cx="5699047" cy="4388571"/>
          </a:xfrm>
          <a:prstGeom prst="rect">
            <a:avLst/>
          </a:prstGeom>
        </p:spPr>
      </p:pic>
      <p:sp>
        <p:nvSpPr>
          <p:cNvPr id="16386"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MySQL 5.6 Data Types II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19</a:t>
            </a:fld>
            <a:endParaRPr lang="en-US" smtClean="0"/>
          </a:p>
          <a:p>
            <a:endParaRPr lang="en-US"/>
          </a:p>
        </p:txBody>
      </p:sp>
    </p:spTree>
    <p:extLst>
      <p:ext uri="{BB962C8B-B14F-4D97-AF65-F5344CB8AC3E}">
        <p14:creationId xmlns:p14="http://schemas.microsoft.com/office/powerpoint/2010/main" val="3412761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Chapter Objectives</a:t>
            </a:r>
          </a:p>
        </p:txBody>
      </p:sp>
      <p:sp>
        <p:nvSpPr>
          <p:cNvPr id="4099" name="Rectangle 3"/>
          <p:cNvSpPr>
            <a:spLocks noGrp="1" noChangeArrowheads="1"/>
          </p:cNvSpPr>
          <p:nvPr>
            <p:ph type="body" idx="1"/>
          </p:nvPr>
        </p:nvSpPr>
        <p:spPr/>
        <p:txBody>
          <a:bodyPr/>
          <a:lstStyle/>
          <a:p>
            <a:pPr eaLnBrk="1" hangingPunct="1"/>
            <a:r>
              <a:rPr lang="en-US" sz="2400" smtClean="0"/>
              <a:t>To understand how to transform data models into database designs</a:t>
            </a:r>
          </a:p>
          <a:p>
            <a:pPr eaLnBrk="1" hangingPunct="1"/>
            <a:r>
              <a:rPr lang="en-US" sz="2400" smtClean="0"/>
              <a:t>To be able to identify primary keys and understand when to use a surrogate key</a:t>
            </a:r>
          </a:p>
          <a:p>
            <a:pPr eaLnBrk="1" hangingPunct="1"/>
            <a:r>
              <a:rPr lang="en-US" sz="2400" smtClean="0"/>
              <a:t>To understand the use of referential integrity constraints</a:t>
            </a:r>
          </a:p>
          <a:p>
            <a:pPr eaLnBrk="1" hangingPunct="1"/>
            <a:r>
              <a:rPr lang="en-US" sz="2400" smtClean="0"/>
              <a:t>To understand the use of referential integrity actions</a:t>
            </a:r>
          </a:p>
          <a:p>
            <a:pPr eaLnBrk="1" hangingPunct="1"/>
            <a:r>
              <a:rPr lang="en-US" sz="2400" smtClean="0"/>
              <a:t>To be able to represent ID-dependent, 1:1, 1:N, and N:M relationships as tables</a:t>
            </a:r>
          </a:p>
          <a:p>
            <a:pPr eaLnBrk="1" hangingPunct="1"/>
            <a:r>
              <a:rPr lang="en-US" sz="2400" smtClean="0"/>
              <a:t>To be able to represent weak entities as tables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a:t>
            </a:fld>
            <a:endParaRPr lang="en-US" smtClean="0"/>
          </a:p>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3400" y="2514600"/>
            <a:ext cx="8126413" cy="3368675"/>
          </a:xfrm>
          <a:noFill/>
        </p:spPr>
      </p:pic>
      <p:sp>
        <p:nvSpPr>
          <p:cNvPr id="18435"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Default Value</a:t>
            </a:r>
          </a:p>
        </p:txBody>
      </p:sp>
      <p:sp>
        <p:nvSpPr>
          <p:cNvPr id="18436" name="Rectangle 3"/>
          <p:cNvSpPr>
            <a:spLocks noGrp="1" noChangeArrowheads="1"/>
          </p:cNvSpPr>
          <p:nvPr>
            <p:ph type="body" sz="half" idx="1"/>
          </p:nvPr>
        </p:nvSpPr>
        <p:spPr>
          <a:xfrm>
            <a:off x="457200" y="1600200"/>
            <a:ext cx="8229600" cy="990600"/>
          </a:xfrm>
        </p:spPr>
        <p:txBody>
          <a:bodyPr/>
          <a:lstStyle/>
          <a:p>
            <a:pPr eaLnBrk="1" hangingPunct="1"/>
            <a:r>
              <a:rPr lang="en-US" sz="2800" smtClean="0"/>
              <a:t>A </a:t>
            </a:r>
            <a:r>
              <a:rPr lang="en-US" sz="2800" b="1" smtClean="0">
                <a:solidFill>
                  <a:srgbClr val="0066FF"/>
                </a:solidFill>
              </a:rPr>
              <a:t>default value</a:t>
            </a:r>
            <a:r>
              <a:rPr lang="en-US" sz="2800" smtClean="0"/>
              <a:t> is the value supplied by the DBMS when a new row is created.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20</a:t>
            </a:fld>
            <a:endParaRPr lang="en-US" smtClean="0"/>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Data Constraints</a:t>
            </a:r>
          </a:p>
        </p:txBody>
      </p:sp>
      <p:sp>
        <p:nvSpPr>
          <p:cNvPr id="19459" name="Rectangle 3"/>
          <p:cNvSpPr>
            <a:spLocks noGrp="1" noChangeArrowheads="1"/>
          </p:cNvSpPr>
          <p:nvPr>
            <p:ph type="body" idx="1"/>
          </p:nvPr>
        </p:nvSpPr>
        <p:spPr/>
        <p:txBody>
          <a:bodyPr/>
          <a:lstStyle/>
          <a:p>
            <a:pPr eaLnBrk="1" hangingPunct="1">
              <a:lnSpc>
                <a:spcPct val="90000"/>
              </a:lnSpc>
              <a:buClr>
                <a:schemeClr val="tx1"/>
              </a:buClr>
            </a:pPr>
            <a:r>
              <a:rPr lang="en-US" sz="2800" b="1" smtClean="0">
                <a:solidFill>
                  <a:srgbClr val="0099CC"/>
                </a:solidFill>
              </a:rPr>
              <a:t>Data constraints</a:t>
            </a:r>
            <a:r>
              <a:rPr lang="en-US" sz="2800" smtClean="0"/>
              <a:t> are limitations on data values:</a:t>
            </a:r>
          </a:p>
          <a:p>
            <a:pPr lvl="1" eaLnBrk="1" hangingPunct="1">
              <a:lnSpc>
                <a:spcPct val="90000"/>
              </a:lnSpc>
              <a:buClr>
                <a:schemeClr val="tx1"/>
              </a:buClr>
            </a:pPr>
            <a:r>
              <a:rPr lang="en-US" sz="2400" b="1" smtClean="0">
                <a:solidFill>
                  <a:srgbClr val="0099CC"/>
                </a:solidFill>
              </a:rPr>
              <a:t>Domain constraint</a:t>
            </a:r>
            <a:r>
              <a:rPr lang="en-US" sz="2400" smtClean="0">
                <a:cs typeface="Arial" panose="020B0604020202020204" pitchFamily="34" charset="0"/>
              </a:rPr>
              <a:t>—c</a:t>
            </a:r>
            <a:r>
              <a:rPr lang="en-US" sz="2400" smtClean="0"/>
              <a:t>olumn values must be in a given set of specific values.</a:t>
            </a:r>
          </a:p>
          <a:p>
            <a:pPr lvl="1" eaLnBrk="1" hangingPunct="1">
              <a:lnSpc>
                <a:spcPct val="90000"/>
              </a:lnSpc>
              <a:buClr>
                <a:schemeClr val="tx1"/>
              </a:buClr>
            </a:pPr>
            <a:r>
              <a:rPr lang="en-US" sz="2400" b="1" smtClean="0">
                <a:solidFill>
                  <a:srgbClr val="0099CC"/>
                </a:solidFill>
              </a:rPr>
              <a:t>Range constraint</a:t>
            </a:r>
            <a:r>
              <a:rPr lang="en-US" sz="2400" smtClean="0">
                <a:cs typeface="Arial" panose="020B0604020202020204" pitchFamily="34" charset="0"/>
              </a:rPr>
              <a:t>—c</a:t>
            </a:r>
            <a:r>
              <a:rPr lang="en-US" sz="2400" smtClean="0"/>
              <a:t>olumn values must be within a given range of values.</a:t>
            </a:r>
          </a:p>
          <a:p>
            <a:pPr lvl="1" eaLnBrk="1" hangingPunct="1">
              <a:lnSpc>
                <a:spcPct val="90000"/>
              </a:lnSpc>
              <a:buClr>
                <a:schemeClr val="tx1"/>
              </a:buClr>
            </a:pPr>
            <a:r>
              <a:rPr lang="en-US" sz="2400" b="1" smtClean="0">
                <a:solidFill>
                  <a:srgbClr val="0099CC"/>
                </a:solidFill>
              </a:rPr>
              <a:t>Intrarelation constraint</a:t>
            </a:r>
            <a:r>
              <a:rPr lang="en-US" sz="2400" smtClean="0">
                <a:cs typeface="Arial" panose="020B0604020202020204" pitchFamily="34" charset="0"/>
              </a:rPr>
              <a:t>—c</a:t>
            </a:r>
            <a:r>
              <a:rPr lang="en-US" sz="2400" smtClean="0"/>
              <a:t>olumn values are limited by comparison to values in other columns in the </a:t>
            </a:r>
            <a:r>
              <a:rPr lang="en-US" sz="2400" i="1" smtClean="0"/>
              <a:t>same</a:t>
            </a:r>
            <a:r>
              <a:rPr lang="en-US" sz="2400" smtClean="0"/>
              <a:t> table.</a:t>
            </a:r>
          </a:p>
          <a:p>
            <a:pPr lvl="1" eaLnBrk="1" hangingPunct="1">
              <a:lnSpc>
                <a:spcPct val="90000"/>
              </a:lnSpc>
              <a:buClr>
                <a:schemeClr val="tx1"/>
              </a:buClr>
            </a:pPr>
            <a:r>
              <a:rPr lang="en-US" sz="2400" b="1" smtClean="0">
                <a:solidFill>
                  <a:srgbClr val="0099CC"/>
                </a:solidFill>
              </a:rPr>
              <a:t>Interrelation constraint</a:t>
            </a:r>
            <a:r>
              <a:rPr lang="en-US" sz="2400" smtClean="0">
                <a:cs typeface="Arial" panose="020B0604020202020204" pitchFamily="34" charset="0"/>
              </a:rPr>
              <a:t>—c</a:t>
            </a:r>
            <a:r>
              <a:rPr lang="en-US" sz="2400" smtClean="0"/>
              <a:t>olumn values are limited by comparison to values in other columns in </a:t>
            </a:r>
            <a:r>
              <a:rPr lang="en-US" sz="2400" i="1" smtClean="0"/>
              <a:t>other</a:t>
            </a:r>
            <a:r>
              <a:rPr lang="en-US" sz="2400" smtClean="0"/>
              <a:t> tables (referential integrity constraints on foreign keys).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21</a:t>
            </a:fld>
            <a:endParaRPr lang="en-US" smtClean="0"/>
          </a:p>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Verify Normalization</a:t>
            </a:r>
          </a:p>
        </p:txBody>
      </p:sp>
      <p:sp>
        <p:nvSpPr>
          <p:cNvPr id="20483" name="Rectangle 3"/>
          <p:cNvSpPr>
            <a:spLocks noGrp="1" noChangeArrowheads="1"/>
          </p:cNvSpPr>
          <p:nvPr>
            <p:ph type="body" idx="1"/>
          </p:nvPr>
        </p:nvSpPr>
        <p:spPr/>
        <p:txBody>
          <a:bodyPr/>
          <a:lstStyle/>
          <a:p>
            <a:pPr eaLnBrk="1" hangingPunct="1"/>
            <a:r>
              <a:rPr lang="en-US" smtClean="0"/>
              <a:t>The tables should be normalized based on the data model.</a:t>
            </a:r>
          </a:p>
          <a:p>
            <a:pPr eaLnBrk="1" hangingPunct="1"/>
            <a:r>
              <a:rPr lang="en-US" smtClean="0"/>
              <a:t>Verify that all tables are:</a:t>
            </a:r>
          </a:p>
          <a:p>
            <a:pPr lvl="1" eaLnBrk="1" hangingPunct="1"/>
            <a:r>
              <a:rPr lang="en-US" smtClean="0"/>
              <a:t>BCNF</a:t>
            </a:r>
          </a:p>
          <a:p>
            <a:pPr lvl="1" eaLnBrk="1" hangingPunct="1"/>
            <a:r>
              <a:rPr lang="en-US" smtClean="0"/>
              <a:t>4NF</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22</a:t>
            </a:fld>
            <a:endParaRPr lang="en-US" smtClean="0"/>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1:1 Strong Entity Relationships</a:t>
            </a:r>
          </a:p>
        </p:txBody>
      </p:sp>
      <p:sp>
        <p:nvSpPr>
          <p:cNvPr id="21507" name="Rectangle 3"/>
          <p:cNvSpPr>
            <a:spLocks noGrp="1" noChangeArrowheads="1"/>
          </p:cNvSpPr>
          <p:nvPr>
            <p:ph type="body" idx="1"/>
          </p:nvPr>
        </p:nvSpPr>
        <p:spPr/>
        <p:txBody>
          <a:bodyPr/>
          <a:lstStyle/>
          <a:p>
            <a:pPr eaLnBrk="1" hangingPunct="1"/>
            <a:r>
              <a:rPr lang="en-US" dirty="0" smtClean="0"/>
              <a:t>Place the key of one entity in the other entity as a foreign key.</a:t>
            </a:r>
          </a:p>
          <a:p>
            <a:pPr lvl="1" eaLnBrk="1" hangingPunct="1"/>
            <a:r>
              <a:rPr lang="en-US" dirty="0" smtClean="0"/>
              <a:t>Either design will work</a:t>
            </a:r>
            <a:r>
              <a:rPr lang="en-US" dirty="0" smtClean="0">
                <a:cs typeface="Arial" panose="020B0604020202020204" pitchFamily="34" charset="0"/>
              </a:rPr>
              <a:t>—</a:t>
            </a:r>
            <a:r>
              <a:rPr lang="en-US" dirty="0" smtClean="0"/>
              <a:t>no parent, no child</a:t>
            </a:r>
          </a:p>
          <a:p>
            <a:pPr lvl="1" eaLnBrk="1" hangingPunct="1"/>
            <a:r>
              <a:rPr lang="en-US" dirty="0" smtClean="0"/>
              <a:t>Minimum cardinality considerations may be important.</a:t>
            </a:r>
          </a:p>
          <a:p>
            <a:pPr lvl="2" eaLnBrk="1" hangingPunct="1"/>
            <a:r>
              <a:rPr lang="en-US" dirty="0" smtClean="0"/>
              <a:t>O-M will require a different design than M-O.</a:t>
            </a:r>
          </a:p>
          <a:p>
            <a:pPr lvl="2" eaLnBrk="1" hangingPunct="1"/>
            <a:r>
              <a:rPr lang="en-US" dirty="0" smtClean="0"/>
              <a:t>One design will be very preferable.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23</a:t>
            </a:fld>
            <a:endParaRPr lang="en-US" smtClean="0"/>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1:1 Strong Entity Relationships</a:t>
            </a:r>
          </a:p>
        </p:txBody>
      </p:sp>
      <p:pic>
        <p:nvPicPr>
          <p:cNvPr id="22532" name="Picture 6" descr="C:\Users\Auer.WWU\Auer-Projects\Kroenke-Auer-Projects\Kroenke-Auer-DBP-e11\DBP-e11-Supplements\Images\Chapter06\Fig6-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00200" y="1597025"/>
            <a:ext cx="5867400" cy="447198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24</a:t>
            </a:fld>
            <a:endParaRPr lang="en-US" smtClean="0"/>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1:N Strong Entity Relationships</a:t>
            </a:r>
          </a:p>
        </p:txBody>
      </p:sp>
      <p:sp>
        <p:nvSpPr>
          <p:cNvPr id="23555" name="Rectangle 3"/>
          <p:cNvSpPr>
            <a:spLocks noGrp="1" noChangeArrowheads="1"/>
          </p:cNvSpPr>
          <p:nvPr>
            <p:ph type="body" idx="1"/>
          </p:nvPr>
        </p:nvSpPr>
        <p:spPr/>
        <p:txBody>
          <a:bodyPr/>
          <a:lstStyle/>
          <a:p>
            <a:pPr eaLnBrk="1" hangingPunct="1"/>
            <a:r>
              <a:rPr lang="en-US" smtClean="0"/>
              <a:t>Place the primary key of the table on the one side of the relationship into the table on the many side of the relationship as the foreign key.</a:t>
            </a:r>
          </a:p>
          <a:p>
            <a:pPr eaLnBrk="1" hangingPunct="1"/>
            <a:r>
              <a:rPr lang="en-US" smtClean="0"/>
              <a:t>The </a:t>
            </a:r>
            <a:r>
              <a:rPr lang="en-US" i="1" smtClean="0"/>
              <a:t>one</a:t>
            </a:r>
            <a:r>
              <a:rPr lang="en-US" smtClean="0"/>
              <a:t> side is the </a:t>
            </a:r>
            <a:r>
              <a:rPr lang="en-US" b="1" smtClean="0">
                <a:solidFill>
                  <a:srgbClr val="0099CC"/>
                </a:solidFill>
              </a:rPr>
              <a:t>parent</a:t>
            </a:r>
            <a:r>
              <a:rPr lang="en-US" smtClean="0"/>
              <a:t> table and the </a:t>
            </a:r>
            <a:r>
              <a:rPr lang="en-US" i="1" smtClean="0"/>
              <a:t>many</a:t>
            </a:r>
            <a:r>
              <a:rPr lang="en-US" smtClean="0"/>
              <a:t> side is the </a:t>
            </a:r>
            <a:r>
              <a:rPr lang="en-US" b="1" smtClean="0">
                <a:solidFill>
                  <a:srgbClr val="0099CC"/>
                </a:solidFill>
              </a:rPr>
              <a:t>child</a:t>
            </a:r>
            <a:r>
              <a:rPr lang="en-US" smtClean="0"/>
              <a:t> table, so “place the key of the parent in the child.”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25</a:t>
            </a:fld>
            <a:endParaRPr lang="en-US" smtClean="0"/>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1:N Strong Entity Relationships</a:t>
            </a:r>
          </a:p>
        </p:txBody>
      </p:sp>
      <p:pic>
        <p:nvPicPr>
          <p:cNvPr id="24580" name="Picture 6" descr="C:\Users\Auer.WWU\Auer-Projects\Kroenke-Auer-Projects\Kroenke-Auer-DBP-e11\DBP-e11-Supplements\Images\Chapter06\Fig6-9.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844675"/>
            <a:ext cx="6324600" cy="39798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26</a:t>
            </a:fld>
            <a:endParaRPr lang="en-US" smtClean="0"/>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N:M Strong Entity Relationships</a:t>
            </a:r>
          </a:p>
        </p:txBody>
      </p:sp>
      <p:sp>
        <p:nvSpPr>
          <p:cNvPr id="25603" name="Rectangle 3"/>
          <p:cNvSpPr>
            <a:spLocks noGrp="1" noChangeArrowheads="1"/>
          </p:cNvSpPr>
          <p:nvPr>
            <p:ph type="body" sz="half" idx="1"/>
          </p:nvPr>
        </p:nvSpPr>
        <p:spPr>
          <a:xfrm>
            <a:off x="457200" y="1600200"/>
            <a:ext cx="8229600" cy="1752600"/>
          </a:xfrm>
        </p:spPr>
        <p:txBody>
          <a:bodyPr/>
          <a:lstStyle/>
          <a:p>
            <a:pPr eaLnBrk="1" hangingPunct="1">
              <a:lnSpc>
                <a:spcPct val="90000"/>
              </a:lnSpc>
            </a:pPr>
            <a:r>
              <a:rPr lang="en-US" sz="2800" smtClean="0"/>
              <a:t>In an N:M strong entity relationship there is no place for the foreign key in either table.</a:t>
            </a:r>
          </a:p>
          <a:p>
            <a:pPr lvl="1" eaLnBrk="1" hangingPunct="1">
              <a:lnSpc>
                <a:spcPct val="90000"/>
              </a:lnSpc>
            </a:pPr>
            <a:r>
              <a:rPr lang="en-US" sz="2400" smtClean="0"/>
              <a:t>A COMPANY may supply many PARTs.</a:t>
            </a:r>
          </a:p>
          <a:p>
            <a:pPr lvl="1" eaLnBrk="1" hangingPunct="1">
              <a:lnSpc>
                <a:spcPct val="90000"/>
              </a:lnSpc>
            </a:pPr>
            <a:r>
              <a:rPr lang="en-US" sz="2400" smtClean="0"/>
              <a:t>A PART may be supplied by many COMPANYs.</a:t>
            </a:r>
          </a:p>
        </p:txBody>
      </p:sp>
      <p:pic>
        <p:nvPicPr>
          <p:cNvPr id="25605"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600200" y="3505200"/>
            <a:ext cx="5894388" cy="213360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27</a:t>
            </a:fld>
            <a:endParaRPr lang="en-US" smtClean="0"/>
          </a:p>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N:M Strong Entity Relationships</a:t>
            </a:r>
          </a:p>
        </p:txBody>
      </p:sp>
      <p:sp>
        <p:nvSpPr>
          <p:cNvPr id="26627" name="Rectangle 3"/>
          <p:cNvSpPr>
            <a:spLocks noGrp="1" noChangeArrowheads="1"/>
          </p:cNvSpPr>
          <p:nvPr>
            <p:ph type="body" idx="1"/>
          </p:nvPr>
        </p:nvSpPr>
        <p:spPr/>
        <p:txBody>
          <a:bodyPr/>
          <a:lstStyle/>
          <a:p>
            <a:pPr eaLnBrk="1" hangingPunct="1"/>
            <a:r>
              <a:rPr lang="en-US" sz="2800" dirty="0" smtClean="0"/>
              <a:t>The solution is to create an </a:t>
            </a:r>
            <a:r>
              <a:rPr lang="en-US" sz="2800" b="1" dirty="0" smtClean="0">
                <a:solidFill>
                  <a:srgbClr val="0099CC"/>
                </a:solidFill>
              </a:rPr>
              <a:t>intersection table</a:t>
            </a:r>
            <a:r>
              <a:rPr lang="en-US" sz="2800" dirty="0" smtClean="0">
                <a:solidFill>
                  <a:srgbClr val="0099CC"/>
                </a:solidFill>
              </a:rPr>
              <a:t> </a:t>
            </a:r>
            <a:r>
              <a:rPr lang="en-US" sz="2800" dirty="0" smtClean="0"/>
              <a:t>that stores data about the corresponding rows from each entity.</a:t>
            </a:r>
          </a:p>
          <a:p>
            <a:pPr eaLnBrk="1" hangingPunct="1"/>
            <a:r>
              <a:rPr lang="en-US" sz="2800" dirty="0" smtClean="0"/>
              <a:t>The intersection table consists only of the primary keys of each table which form a composite primary key.</a:t>
            </a:r>
          </a:p>
          <a:p>
            <a:pPr eaLnBrk="1" hangingPunct="1"/>
            <a:r>
              <a:rPr lang="en-US" sz="2800" dirty="0" smtClean="0"/>
              <a:t>Each table’s primary key becomes a foreign key linking back to that table.</a:t>
            </a:r>
          </a:p>
          <a:p>
            <a:pPr eaLnBrk="1" hangingPunct="1">
              <a:buFontTx/>
              <a:buNone/>
            </a:pPr>
            <a:endParaRPr lang="en-US" sz="1100" dirty="0" smtClean="0">
              <a:solidFill>
                <a:srgbClr val="0066FF"/>
              </a:solidFill>
            </a:endParaRPr>
          </a:p>
          <a:p>
            <a:pPr eaLnBrk="1" hangingPunct="1">
              <a:buFontTx/>
              <a:buNone/>
            </a:pPr>
            <a:r>
              <a:rPr lang="en-US" sz="2000" dirty="0" smtClean="0">
                <a:solidFill>
                  <a:srgbClr val="0066FF"/>
                </a:solidFill>
              </a:rPr>
              <a:t>		</a:t>
            </a:r>
            <a:r>
              <a:rPr lang="en-US" sz="2000" b="1" dirty="0" smtClean="0">
                <a:solidFill>
                  <a:srgbClr val="0099CC"/>
                </a:solidFill>
              </a:rPr>
              <a:t>COMPANY_PART_INT (</a:t>
            </a:r>
            <a:r>
              <a:rPr lang="en-US" sz="2000" b="1" i="1" u="sng" dirty="0" err="1" smtClean="0">
                <a:solidFill>
                  <a:srgbClr val="0099CC"/>
                </a:solidFill>
              </a:rPr>
              <a:t>CompanyName</a:t>
            </a:r>
            <a:r>
              <a:rPr lang="en-US" sz="2000" b="1" dirty="0" smtClean="0">
                <a:solidFill>
                  <a:srgbClr val="0099CC"/>
                </a:solidFill>
              </a:rPr>
              <a:t>, </a:t>
            </a:r>
            <a:r>
              <a:rPr lang="en-US" sz="2000" b="1" i="1" u="sng" dirty="0" err="1" smtClean="0">
                <a:solidFill>
                  <a:srgbClr val="0099CC"/>
                </a:solidFill>
              </a:rPr>
              <a:t>PartNumber</a:t>
            </a:r>
            <a:r>
              <a:rPr lang="en-US" sz="2000" b="1" dirty="0" smtClean="0">
                <a:solidFill>
                  <a:srgbClr val="0099CC"/>
                </a:solidFill>
              </a:rPr>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28</a:t>
            </a:fld>
            <a:endParaRPr lang="en-US" smtClean="0"/>
          </a:p>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z="4000" smtClean="0"/>
              <a:t>Create Relationships:</a:t>
            </a:r>
            <a:br>
              <a:rPr lang="en-US" sz="4000" smtClean="0"/>
            </a:br>
            <a:r>
              <a:rPr lang="en-US" sz="4000" smtClean="0"/>
              <a:t>N:M Strong Entity Relationships</a:t>
            </a:r>
          </a:p>
        </p:txBody>
      </p:sp>
      <p:sp>
        <p:nvSpPr>
          <p:cNvPr id="27651" name="Rectangle 3"/>
          <p:cNvSpPr>
            <a:spLocks noGrp="1" noChangeArrowheads="1"/>
          </p:cNvSpPr>
          <p:nvPr>
            <p:ph type="body" sz="half" idx="1"/>
          </p:nvPr>
        </p:nvSpPr>
        <p:spPr>
          <a:xfrm>
            <a:off x="457200" y="1600200"/>
            <a:ext cx="8153400" cy="685800"/>
          </a:xfrm>
        </p:spPr>
        <p:txBody>
          <a:bodyPr/>
          <a:lstStyle/>
          <a:p>
            <a:pPr eaLnBrk="1" hangingPunct="1">
              <a:buFontTx/>
              <a:buNone/>
            </a:pPr>
            <a:r>
              <a:rPr lang="en-US" sz="2000" smtClean="0">
                <a:solidFill>
                  <a:srgbClr val="0066FF"/>
                </a:solidFill>
              </a:rPr>
              <a:t>		</a:t>
            </a:r>
            <a:r>
              <a:rPr lang="en-US" sz="2000" b="1" smtClean="0">
                <a:solidFill>
                  <a:srgbClr val="0099CC"/>
                </a:solidFill>
              </a:rPr>
              <a:t>COMPANY_PART_INT (</a:t>
            </a:r>
            <a:r>
              <a:rPr lang="en-US" sz="2000" b="1" i="1" u="sng" smtClean="0">
                <a:solidFill>
                  <a:srgbClr val="0099CC"/>
                </a:solidFill>
              </a:rPr>
              <a:t>CompanyName</a:t>
            </a:r>
            <a:r>
              <a:rPr lang="en-US" sz="2000" b="1" smtClean="0">
                <a:solidFill>
                  <a:srgbClr val="0099CC"/>
                </a:solidFill>
              </a:rPr>
              <a:t>, </a:t>
            </a:r>
            <a:r>
              <a:rPr lang="en-US" sz="2000" b="1" i="1" u="sng" smtClean="0">
                <a:solidFill>
                  <a:srgbClr val="0099CC"/>
                </a:solidFill>
              </a:rPr>
              <a:t>PartNumber</a:t>
            </a:r>
            <a:r>
              <a:rPr lang="en-US" sz="2000" b="1" smtClean="0">
                <a:solidFill>
                  <a:srgbClr val="0099CC"/>
                </a:solidFill>
              </a:rPr>
              <a:t>)</a:t>
            </a:r>
          </a:p>
          <a:p>
            <a:pPr eaLnBrk="1" hangingPunct="1">
              <a:buFontTx/>
              <a:buNone/>
            </a:pPr>
            <a:endParaRPr lang="en-US" sz="2000" b="1" smtClean="0">
              <a:solidFill>
                <a:srgbClr val="0099CC"/>
              </a:solidFill>
            </a:endParaRPr>
          </a:p>
        </p:txBody>
      </p:sp>
      <p:pic>
        <p:nvPicPr>
          <p:cNvPr id="27653"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362200" y="2286000"/>
            <a:ext cx="4953000" cy="366553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29</a:t>
            </a:fld>
            <a:endParaRPr lang="en-US" smtClean="0"/>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Chapter Objectives</a:t>
            </a:r>
          </a:p>
        </p:txBody>
      </p:sp>
      <p:sp>
        <p:nvSpPr>
          <p:cNvPr id="5123" name="Rectangle 3"/>
          <p:cNvSpPr>
            <a:spLocks noGrp="1" noChangeArrowheads="1"/>
          </p:cNvSpPr>
          <p:nvPr>
            <p:ph type="body" idx="1"/>
          </p:nvPr>
        </p:nvSpPr>
        <p:spPr/>
        <p:txBody>
          <a:bodyPr/>
          <a:lstStyle/>
          <a:p>
            <a:pPr eaLnBrk="1" hangingPunct="1"/>
            <a:r>
              <a:rPr lang="en-US" sz="2400" smtClean="0"/>
              <a:t>To be able to represent supertypes/subtypes as tables</a:t>
            </a:r>
          </a:p>
          <a:p>
            <a:pPr eaLnBrk="1" hangingPunct="1"/>
            <a:r>
              <a:rPr lang="en-US" sz="2400" smtClean="0"/>
              <a:t>To be able to represent recursive relationships as tables</a:t>
            </a:r>
          </a:p>
          <a:p>
            <a:pPr eaLnBrk="1" hangingPunct="1"/>
            <a:r>
              <a:rPr lang="en-US" sz="2400" smtClean="0"/>
              <a:t>To be able to represent ternary relationships as tables</a:t>
            </a:r>
          </a:p>
          <a:p>
            <a:pPr eaLnBrk="1" hangingPunct="1"/>
            <a:r>
              <a:rPr lang="en-US" sz="2400" smtClean="0"/>
              <a:t>To be able to implement referential integrity actions required by minimum cardinalities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a:t>
            </a:fld>
            <a:endParaRPr lang="en-US" smtClean="0"/>
          </a:p>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z="3200" smtClean="0"/>
              <a:t>Relationships Using ID-Dependent Entities:</a:t>
            </a:r>
            <a:br>
              <a:rPr lang="en-US" sz="3200" smtClean="0"/>
            </a:br>
            <a:r>
              <a:rPr lang="en-US" sz="3200" smtClean="0"/>
              <a:t>Four Uses for ID-Dependent Entities</a:t>
            </a:r>
          </a:p>
        </p:txBody>
      </p:sp>
      <p:sp>
        <p:nvSpPr>
          <p:cNvPr id="28675" name="Rectangle 4"/>
          <p:cNvSpPr>
            <a:spLocks noGrp="1" noChangeArrowheads="1"/>
          </p:cNvSpPr>
          <p:nvPr>
            <p:ph type="body" idx="1"/>
          </p:nvPr>
        </p:nvSpPr>
        <p:spPr/>
        <p:txBody>
          <a:bodyPr/>
          <a:lstStyle/>
          <a:p>
            <a:pPr eaLnBrk="1" hangingPunct="1"/>
            <a:r>
              <a:rPr lang="en-US" smtClean="0"/>
              <a:t>Representing N:M Relationships</a:t>
            </a:r>
          </a:p>
          <a:p>
            <a:pPr lvl="1" eaLnBrk="1" hangingPunct="1"/>
            <a:r>
              <a:rPr lang="en-US" smtClean="0"/>
              <a:t>We just discussed this</a:t>
            </a:r>
          </a:p>
          <a:p>
            <a:pPr eaLnBrk="1" hangingPunct="1"/>
            <a:r>
              <a:rPr lang="en-US" smtClean="0"/>
              <a:t>Association Relationships</a:t>
            </a:r>
          </a:p>
          <a:p>
            <a:pPr eaLnBrk="1" hangingPunct="1"/>
            <a:r>
              <a:rPr lang="en-US" smtClean="0"/>
              <a:t>Multivalued Attributes</a:t>
            </a:r>
          </a:p>
          <a:p>
            <a:pPr eaLnBrk="1" hangingPunct="1"/>
            <a:r>
              <a:rPr lang="en-US" smtClean="0"/>
              <a:t>Archetype/Instance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30</a:t>
            </a:fld>
            <a:endParaRPr lang="en-US" smtClean="0"/>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z="3200" smtClean="0"/>
              <a:t>Relationships Using ID-Dependent Entities:</a:t>
            </a:r>
            <a:br>
              <a:rPr lang="en-US" sz="3200" smtClean="0"/>
            </a:br>
            <a:r>
              <a:rPr lang="en-US" sz="3200" smtClean="0"/>
              <a:t>Association Relationships</a:t>
            </a:r>
          </a:p>
        </p:txBody>
      </p:sp>
      <p:sp>
        <p:nvSpPr>
          <p:cNvPr id="29699" name="Rectangle 3"/>
          <p:cNvSpPr>
            <a:spLocks noGrp="1" noChangeArrowheads="1"/>
          </p:cNvSpPr>
          <p:nvPr>
            <p:ph type="body" idx="1"/>
          </p:nvPr>
        </p:nvSpPr>
        <p:spPr/>
        <p:txBody>
          <a:bodyPr/>
          <a:lstStyle/>
          <a:p>
            <a:pPr eaLnBrk="1" hangingPunct="1"/>
            <a:r>
              <a:rPr lang="en-US" sz="2800" smtClean="0"/>
              <a:t>An intersection table</a:t>
            </a:r>
          </a:p>
          <a:p>
            <a:pPr lvl="1" eaLnBrk="1" hangingPunct="1"/>
            <a:r>
              <a:rPr lang="en-US" sz="2400" smtClean="0"/>
              <a:t>Holds the relationships between two strong entities in an N:M relationship</a:t>
            </a:r>
          </a:p>
          <a:p>
            <a:pPr lvl="1" eaLnBrk="1" hangingPunct="1"/>
            <a:r>
              <a:rPr lang="en-US" sz="2400" smtClean="0"/>
              <a:t>Contains </a:t>
            </a:r>
            <a:r>
              <a:rPr lang="en-US" sz="2400" i="1" smtClean="0"/>
              <a:t>only</a:t>
            </a:r>
            <a:r>
              <a:rPr lang="en-US" sz="2400" smtClean="0"/>
              <a:t> the primary keys of the two entities:</a:t>
            </a:r>
          </a:p>
          <a:p>
            <a:pPr lvl="2" eaLnBrk="1" hangingPunct="1"/>
            <a:r>
              <a:rPr lang="en-US" sz="2000" smtClean="0"/>
              <a:t>As a composite primary key</a:t>
            </a:r>
          </a:p>
          <a:p>
            <a:pPr lvl="2" eaLnBrk="1" hangingPunct="1"/>
            <a:r>
              <a:rPr lang="en-US" sz="2000" smtClean="0"/>
              <a:t>As foreign keys</a:t>
            </a:r>
          </a:p>
          <a:p>
            <a:pPr eaLnBrk="1" hangingPunct="1"/>
            <a:r>
              <a:rPr lang="en-US" sz="2800" smtClean="0"/>
              <a:t>An </a:t>
            </a:r>
            <a:r>
              <a:rPr lang="en-US" sz="2800" b="1" smtClean="0">
                <a:solidFill>
                  <a:srgbClr val="0099CC"/>
                </a:solidFill>
              </a:rPr>
              <a:t>association table</a:t>
            </a:r>
          </a:p>
          <a:p>
            <a:pPr lvl="1" eaLnBrk="1" hangingPunct="1"/>
            <a:r>
              <a:rPr lang="en-US" sz="2400" smtClean="0"/>
              <a:t>Has all the characteristics of an intersection table</a:t>
            </a:r>
          </a:p>
          <a:p>
            <a:pPr lvl="1" eaLnBrk="1" hangingPunct="1"/>
            <a:r>
              <a:rPr lang="en-US" sz="2400" b="1" smtClean="0"/>
              <a:t>PLUS</a:t>
            </a:r>
            <a:r>
              <a:rPr lang="en-US" sz="2400" smtClean="0"/>
              <a:t> it has one or more columns of attributes specific to the associations of the other two entities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31</a:t>
            </a:fld>
            <a:endParaRPr lang="en-US" smtClean="0"/>
          </a:p>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z="3200" smtClean="0"/>
              <a:t>Relationships Using ID-Dependent Entities:</a:t>
            </a:r>
            <a:br>
              <a:rPr lang="en-US" sz="3200" smtClean="0"/>
            </a:br>
            <a:r>
              <a:rPr lang="en-US" sz="3200" smtClean="0"/>
              <a:t>Association Relationships</a:t>
            </a:r>
          </a:p>
        </p:txBody>
      </p:sp>
      <p:sp>
        <p:nvSpPr>
          <p:cNvPr id="30723" name="Rectangle 3"/>
          <p:cNvSpPr>
            <a:spLocks noGrp="1" noChangeArrowheads="1"/>
          </p:cNvSpPr>
          <p:nvPr>
            <p:ph type="body" sz="half" idx="1"/>
          </p:nvPr>
        </p:nvSpPr>
        <p:spPr>
          <a:xfrm>
            <a:off x="457200" y="1600200"/>
            <a:ext cx="8229600" cy="533400"/>
          </a:xfrm>
        </p:spPr>
        <p:txBody>
          <a:bodyPr/>
          <a:lstStyle/>
          <a:p>
            <a:pPr eaLnBrk="1" hangingPunct="1">
              <a:buFontTx/>
              <a:buNone/>
            </a:pPr>
            <a:r>
              <a:rPr lang="en-US" sz="1800" smtClean="0">
                <a:solidFill>
                  <a:srgbClr val="0066FF"/>
                </a:solidFill>
              </a:rPr>
              <a:t>		      </a:t>
            </a:r>
            <a:r>
              <a:rPr lang="en-US" sz="1800" b="1" smtClean="0">
                <a:solidFill>
                  <a:srgbClr val="0066FF"/>
                </a:solidFill>
              </a:rPr>
              <a:t>QUOTATION (</a:t>
            </a:r>
            <a:r>
              <a:rPr lang="en-US" sz="1800" b="1" i="1" u="sng" smtClean="0">
                <a:solidFill>
                  <a:srgbClr val="0066FF"/>
                </a:solidFill>
              </a:rPr>
              <a:t>CompanyName</a:t>
            </a:r>
            <a:r>
              <a:rPr lang="en-US" sz="1800" b="1" smtClean="0">
                <a:solidFill>
                  <a:srgbClr val="0066FF"/>
                </a:solidFill>
              </a:rPr>
              <a:t>, </a:t>
            </a:r>
            <a:r>
              <a:rPr lang="en-US" sz="1800" b="1" i="1" u="sng" smtClean="0">
                <a:solidFill>
                  <a:srgbClr val="0066FF"/>
                </a:solidFill>
              </a:rPr>
              <a:t>PartNumber</a:t>
            </a:r>
            <a:r>
              <a:rPr lang="en-US" sz="1800" b="1" smtClean="0">
                <a:solidFill>
                  <a:srgbClr val="0066FF"/>
                </a:solidFill>
              </a:rPr>
              <a:t>, Price)</a:t>
            </a:r>
          </a:p>
        </p:txBody>
      </p:sp>
      <p:pic>
        <p:nvPicPr>
          <p:cNvPr id="30725"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133600" y="2120900"/>
            <a:ext cx="4876800" cy="392588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32</a:t>
            </a:fld>
            <a:endParaRPr lang="en-US" smtClean="0"/>
          </a:p>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57400" y="1803400"/>
            <a:ext cx="5181600" cy="3068638"/>
          </a:xfrm>
        </p:spPr>
      </p:pic>
      <p:sp>
        <p:nvSpPr>
          <p:cNvPr id="31747" name="Rectangle 2"/>
          <p:cNvSpPr>
            <a:spLocks noGrp="1" noChangeArrowheads="1"/>
          </p:cNvSpPr>
          <p:nvPr>
            <p:ph type="title"/>
          </p:nvPr>
        </p:nvSpPr>
        <p:spPr/>
        <p:txBody>
          <a:bodyPr/>
          <a:lstStyle/>
          <a:p>
            <a:pPr eaLnBrk="1" hangingPunct="1"/>
            <a:r>
              <a:rPr lang="en-US" sz="3200" smtClean="0"/>
              <a:t>Relationships Using ID-Dependent Entities:</a:t>
            </a:r>
            <a:br>
              <a:rPr lang="en-US" sz="3200" smtClean="0"/>
            </a:br>
            <a:r>
              <a:rPr lang="en-US" sz="3200" smtClean="0"/>
              <a:t>Multivalued Attributes</a:t>
            </a:r>
          </a:p>
        </p:txBody>
      </p:sp>
      <p:sp>
        <p:nvSpPr>
          <p:cNvPr id="11" name="Line Callout 1 10"/>
          <p:cNvSpPr/>
          <p:nvPr/>
        </p:nvSpPr>
        <p:spPr>
          <a:xfrm>
            <a:off x="7086600" y="3048000"/>
            <a:ext cx="1524000" cy="762000"/>
          </a:xfrm>
          <a:prstGeom prst="borderCallout1">
            <a:avLst>
              <a:gd name="adj1" fmla="val 61677"/>
              <a:gd name="adj2" fmla="val -3414"/>
              <a:gd name="adj3" fmla="val 13952"/>
              <a:gd name="adj4" fmla="val -3308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12" name="Line Callout 1 11"/>
          <p:cNvSpPr/>
          <p:nvPr/>
        </p:nvSpPr>
        <p:spPr>
          <a:xfrm>
            <a:off x="533400" y="3048000"/>
            <a:ext cx="1524000" cy="685800"/>
          </a:xfrm>
          <a:prstGeom prst="borderCallout1">
            <a:avLst>
              <a:gd name="adj1" fmla="val 52005"/>
              <a:gd name="adj2" fmla="val 100848"/>
              <a:gd name="adj3" fmla="val 15263"/>
              <a:gd name="adj4" fmla="val 1411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33</a:t>
            </a:fld>
            <a:endParaRPr lang="en-US" smtClean="0"/>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05000" y="1752600"/>
            <a:ext cx="5334000" cy="3825875"/>
          </a:xfrm>
        </p:spPr>
      </p:pic>
      <p:sp>
        <p:nvSpPr>
          <p:cNvPr id="32771" name="Rectangle 2"/>
          <p:cNvSpPr>
            <a:spLocks noGrp="1" noChangeArrowheads="1"/>
          </p:cNvSpPr>
          <p:nvPr>
            <p:ph type="title"/>
          </p:nvPr>
        </p:nvSpPr>
        <p:spPr/>
        <p:txBody>
          <a:bodyPr/>
          <a:lstStyle/>
          <a:p>
            <a:pPr eaLnBrk="1" hangingPunct="1"/>
            <a:r>
              <a:rPr lang="en-US" sz="3200" smtClean="0"/>
              <a:t>Relationships Using ID-Dependent Entities:</a:t>
            </a:r>
            <a:br>
              <a:rPr lang="en-US" sz="3200" smtClean="0"/>
            </a:br>
            <a:r>
              <a:rPr lang="en-US" sz="3200" smtClean="0"/>
              <a:t>Archetype/Instance Pattern</a:t>
            </a:r>
          </a:p>
        </p:txBody>
      </p:sp>
      <p:sp>
        <p:nvSpPr>
          <p:cNvPr id="11" name="Line Callout 1 10"/>
          <p:cNvSpPr/>
          <p:nvPr/>
        </p:nvSpPr>
        <p:spPr>
          <a:xfrm>
            <a:off x="533400" y="3048000"/>
            <a:ext cx="1524000" cy="685800"/>
          </a:xfrm>
          <a:prstGeom prst="borderCallout1">
            <a:avLst>
              <a:gd name="adj1" fmla="val 52005"/>
              <a:gd name="adj2" fmla="val 100848"/>
              <a:gd name="adj3" fmla="val 15263"/>
              <a:gd name="adj4" fmla="val 1411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086600" y="3048000"/>
            <a:ext cx="1524000" cy="762000"/>
          </a:xfrm>
          <a:prstGeom prst="borderCallout1">
            <a:avLst>
              <a:gd name="adj1" fmla="val 61677"/>
              <a:gd name="adj2" fmla="val -3414"/>
              <a:gd name="adj3" fmla="val 13952"/>
              <a:gd name="adj4" fmla="val -3308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34</a:t>
            </a:fld>
            <a:endParaRPr lang="en-US" smtClean="0"/>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81200" y="1762125"/>
            <a:ext cx="5105400" cy="3900488"/>
          </a:xfrm>
        </p:spPr>
      </p:pic>
      <p:sp>
        <p:nvSpPr>
          <p:cNvPr id="33795" name="Rectangle 2"/>
          <p:cNvSpPr>
            <a:spLocks noGrp="1" noChangeArrowheads="1"/>
          </p:cNvSpPr>
          <p:nvPr>
            <p:ph type="title"/>
          </p:nvPr>
        </p:nvSpPr>
        <p:spPr/>
        <p:txBody>
          <a:bodyPr/>
          <a:lstStyle/>
          <a:p>
            <a:pPr eaLnBrk="1" hangingPunct="1"/>
            <a:r>
              <a:rPr lang="en-US" sz="3200" smtClean="0"/>
              <a:t>Relationships Using Weak Entities:</a:t>
            </a:r>
            <a:br>
              <a:rPr lang="en-US" sz="3200" smtClean="0"/>
            </a:br>
            <a:r>
              <a:rPr lang="en-US" sz="3200" smtClean="0"/>
              <a:t>Archetype/Instance Pattern</a:t>
            </a:r>
          </a:p>
        </p:txBody>
      </p:sp>
      <p:sp>
        <p:nvSpPr>
          <p:cNvPr id="11" name="Line Callout 1 10"/>
          <p:cNvSpPr/>
          <p:nvPr/>
        </p:nvSpPr>
        <p:spPr>
          <a:xfrm>
            <a:off x="533400" y="3048000"/>
            <a:ext cx="1524000" cy="685800"/>
          </a:xfrm>
          <a:prstGeom prst="borderCallout1">
            <a:avLst>
              <a:gd name="adj1" fmla="val 52005"/>
              <a:gd name="adj2" fmla="val 100848"/>
              <a:gd name="adj3" fmla="val 15263"/>
              <a:gd name="adj4" fmla="val 1411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086600" y="3048000"/>
            <a:ext cx="1524000" cy="762000"/>
          </a:xfrm>
          <a:prstGeom prst="borderCallout1">
            <a:avLst>
              <a:gd name="adj1" fmla="val 61677"/>
              <a:gd name="adj2" fmla="val -3414"/>
              <a:gd name="adj3" fmla="val 13952"/>
              <a:gd name="adj4" fmla="val -3308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35</a:t>
            </a:fld>
            <a:endParaRPr lang="en-US" smtClean="0"/>
          </a:p>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95400" y="1608138"/>
            <a:ext cx="6745288" cy="3975100"/>
          </a:xfrm>
        </p:spPr>
      </p:pic>
      <p:sp>
        <p:nvSpPr>
          <p:cNvPr id="34819" name="Rectangle 2"/>
          <p:cNvSpPr>
            <a:spLocks noGrp="1" noChangeArrowheads="1"/>
          </p:cNvSpPr>
          <p:nvPr>
            <p:ph type="title"/>
          </p:nvPr>
        </p:nvSpPr>
        <p:spPr/>
        <p:txBody>
          <a:bodyPr/>
          <a:lstStyle/>
          <a:p>
            <a:pPr eaLnBrk="1" hangingPunct="1"/>
            <a:r>
              <a:rPr lang="en-US" smtClean="0"/>
              <a:t>Mixed Entity Relationships</a:t>
            </a:r>
          </a:p>
        </p:txBody>
      </p:sp>
      <p:sp>
        <p:nvSpPr>
          <p:cNvPr id="11" name="Line Callout 1 10"/>
          <p:cNvSpPr/>
          <p:nvPr/>
        </p:nvSpPr>
        <p:spPr>
          <a:xfrm>
            <a:off x="533400" y="3886200"/>
            <a:ext cx="1066800" cy="685800"/>
          </a:xfrm>
          <a:prstGeom prst="borderCallout1">
            <a:avLst>
              <a:gd name="adj1" fmla="val 52005"/>
              <a:gd name="adj2" fmla="val 100848"/>
              <a:gd name="adj3" fmla="val 15263"/>
              <a:gd name="adj4" fmla="val 1411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543800" y="3810000"/>
            <a:ext cx="1066800" cy="762000"/>
          </a:xfrm>
          <a:prstGeom prst="borderCallout1">
            <a:avLst>
              <a:gd name="adj1" fmla="val 61677"/>
              <a:gd name="adj2" fmla="val -3414"/>
              <a:gd name="adj3" fmla="val 13952"/>
              <a:gd name="adj4" fmla="val -3308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36</a:t>
            </a:fld>
            <a:endParaRPr lang="en-US" smtClean="0"/>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z="4000" smtClean="0"/>
              <a:t>Mixed Entity Relationships:</a:t>
            </a:r>
            <a:br>
              <a:rPr lang="en-US" sz="4000" smtClean="0"/>
            </a:br>
            <a:r>
              <a:rPr lang="en-US" sz="2800" smtClean="0"/>
              <a:t>The SALES_ORDER Pattern</a:t>
            </a:r>
            <a:endParaRPr lang="en-US" sz="4000" smtClean="0"/>
          </a:p>
        </p:txBody>
      </p:sp>
      <p:pic>
        <p:nvPicPr>
          <p:cNvPr id="35844"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67000" y="1527175"/>
            <a:ext cx="4032250" cy="4641850"/>
          </a:xfrm>
        </p:spPr>
      </p:pic>
      <p:sp>
        <p:nvSpPr>
          <p:cNvPr id="11" name="Line Callout 1 10"/>
          <p:cNvSpPr/>
          <p:nvPr/>
        </p:nvSpPr>
        <p:spPr>
          <a:xfrm>
            <a:off x="533400" y="3048000"/>
            <a:ext cx="1524000" cy="685800"/>
          </a:xfrm>
          <a:prstGeom prst="borderCallout1">
            <a:avLst>
              <a:gd name="adj1" fmla="val 52005"/>
              <a:gd name="adj2" fmla="val 100848"/>
              <a:gd name="adj3" fmla="val 73187"/>
              <a:gd name="adj4" fmla="val 14656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37</a:t>
            </a:fld>
            <a:endParaRPr lang="en-US" smtClean="0"/>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z="4000" smtClean="0"/>
              <a:t>Mixed Entity Relationships:</a:t>
            </a:r>
            <a:br>
              <a:rPr lang="en-US" sz="4000" smtClean="0"/>
            </a:br>
            <a:r>
              <a:rPr lang="en-US" sz="2800" smtClean="0"/>
              <a:t>The SALES_ORDER Pattern</a:t>
            </a:r>
            <a:endParaRPr lang="en-US" sz="4000" smtClean="0"/>
          </a:p>
        </p:txBody>
      </p:sp>
      <p:pic>
        <p:nvPicPr>
          <p:cNvPr id="36868"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41613" y="1652588"/>
            <a:ext cx="3635375" cy="4391025"/>
          </a:xfrm>
        </p:spPr>
      </p:pic>
      <p:sp>
        <p:nvSpPr>
          <p:cNvPr id="10" name="Line Callout 1 9"/>
          <p:cNvSpPr/>
          <p:nvPr/>
        </p:nvSpPr>
        <p:spPr>
          <a:xfrm>
            <a:off x="7086600" y="3048000"/>
            <a:ext cx="1524000" cy="762000"/>
          </a:xfrm>
          <a:prstGeom prst="borderCallout1">
            <a:avLst>
              <a:gd name="adj1" fmla="val 61677"/>
              <a:gd name="adj2" fmla="val -3414"/>
              <a:gd name="adj3" fmla="val 14936"/>
              <a:gd name="adj4" fmla="val -5226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38</a:t>
            </a:fld>
            <a:endParaRPr lang="en-US" smtClean="0"/>
          </a:p>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74713" y="2779713"/>
            <a:ext cx="7392987" cy="2859087"/>
          </a:xfrm>
        </p:spPr>
      </p:pic>
      <p:sp>
        <p:nvSpPr>
          <p:cNvPr id="37891" name="Rectangle 2"/>
          <p:cNvSpPr>
            <a:spLocks noGrp="1" noChangeArrowheads="1"/>
          </p:cNvSpPr>
          <p:nvPr>
            <p:ph type="title"/>
          </p:nvPr>
        </p:nvSpPr>
        <p:spPr/>
        <p:txBody>
          <a:bodyPr/>
          <a:lstStyle/>
          <a:p>
            <a:pPr eaLnBrk="1" hangingPunct="1"/>
            <a:r>
              <a:rPr lang="en-US" smtClean="0"/>
              <a:t>Subtype Relationships</a:t>
            </a:r>
          </a:p>
        </p:txBody>
      </p:sp>
      <p:sp>
        <p:nvSpPr>
          <p:cNvPr id="11" name="Line Callout 1 10"/>
          <p:cNvSpPr/>
          <p:nvPr/>
        </p:nvSpPr>
        <p:spPr>
          <a:xfrm>
            <a:off x="533400" y="1752600"/>
            <a:ext cx="1066800" cy="685800"/>
          </a:xfrm>
          <a:prstGeom prst="borderCallout1">
            <a:avLst>
              <a:gd name="adj1" fmla="val 101185"/>
              <a:gd name="adj2" fmla="val 52370"/>
              <a:gd name="adj3" fmla="val 218542"/>
              <a:gd name="adj4" fmla="val 10250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204772"/>
              <a:gd name="adj4" fmla="val -6388"/>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39</a:t>
            </a:fld>
            <a:endParaRPr lang="en-US" smtClean="0"/>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66800" y="1447800"/>
            <a:ext cx="7070725" cy="4724400"/>
          </a:xfrm>
          <a:noFill/>
        </p:spPr>
      </p:pic>
      <p:sp>
        <p:nvSpPr>
          <p:cNvPr id="6147" name="Rectangle 2"/>
          <p:cNvSpPr>
            <a:spLocks noGrp="1" noChangeArrowheads="1"/>
          </p:cNvSpPr>
          <p:nvPr>
            <p:ph type="title"/>
          </p:nvPr>
        </p:nvSpPr>
        <p:spPr/>
        <p:txBody>
          <a:bodyPr/>
          <a:lstStyle/>
          <a:p>
            <a:pPr eaLnBrk="1" hangingPunct="1"/>
            <a:r>
              <a:rPr lang="en-US" sz="4000" smtClean="0"/>
              <a:t>Steps for Transforming a </a:t>
            </a:r>
            <a:br>
              <a:rPr lang="en-US" sz="4000" smtClean="0"/>
            </a:br>
            <a:r>
              <a:rPr lang="en-US" sz="4000" smtClean="0"/>
              <a:t>Data Model into a Database Design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a:t>
            </a:fld>
            <a:endParaRPr lang="en-US" smtClean="0"/>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4000" smtClean="0"/>
              <a:t>Recursive Relationships:</a:t>
            </a:r>
            <a:br>
              <a:rPr lang="en-US" sz="4000" smtClean="0"/>
            </a:br>
            <a:r>
              <a:rPr lang="en-US" sz="4000" smtClean="0"/>
              <a:t>1:1 Recursive Relationships</a:t>
            </a:r>
          </a:p>
        </p:txBody>
      </p:sp>
      <p:pic>
        <p:nvPicPr>
          <p:cNvPr id="38916"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76400" y="2601913"/>
            <a:ext cx="5916613" cy="3341687"/>
          </a:xfrm>
        </p:spPr>
      </p:pic>
      <p:sp>
        <p:nvSpPr>
          <p:cNvPr id="11" name="Line Callout 1 10"/>
          <p:cNvSpPr/>
          <p:nvPr/>
        </p:nvSpPr>
        <p:spPr>
          <a:xfrm>
            <a:off x="533400" y="1752600"/>
            <a:ext cx="1066800" cy="685800"/>
          </a:xfrm>
          <a:prstGeom prst="borderCallout1">
            <a:avLst>
              <a:gd name="adj1" fmla="val 101185"/>
              <a:gd name="adj2" fmla="val 52370"/>
              <a:gd name="adj3" fmla="val 218542"/>
              <a:gd name="adj4" fmla="val 10250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276575"/>
              <a:gd name="adj4" fmla="val -9069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40</a:t>
            </a:fld>
            <a:endParaRPr lang="en-US" smtClean="0"/>
          </a:p>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z="4000" smtClean="0"/>
              <a:t>Recursive Relationships:</a:t>
            </a:r>
            <a:br>
              <a:rPr lang="en-US" sz="4000" smtClean="0"/>
            </a:br>
            <a:r>
              <a:rPr lang="en-US" sz="4000" smtClean="0"/>
              <a:t>1:N Recursive Relationships</a:t>
            </a:r>
          </a:p>
        </p:txBody>
      </p:sp>
      <p:pic>
        <p:nvPicPr>
          <p:cNvPr id="39940"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41450" y="3276600"/>
            <a:ext cx="6184900" cy="2209800"/>
          </a:xfrm>
        </p:spPr>
      </p:pic>
      <p:sp>
        <p:nvSpPr>
          <p:cNvPr id="11" name="Line Callout 1 10"/>
          <p:cNvSpPr/>
          <p:nvPr/>
        </p:nvSpPr>
        <p:spPr>
          <a:xfrm>
            <a:off x="533400" y="1752600"/>
            <a:ext cx="1066800" cy="685800"/>
          </a:xfrm>
          <a:prstGeom prst="borderCallout1">
            <a:avLst>
              <a:gd name="adj1" fmla="val 101185"/>
              <a:gd name="adj2" fmla="val 52370"/>
              <a:gd name="adj3" fmla="val 218542"/>
              <a:gd name="adj4" fmla="val 10250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252969"/>
              <a:gd name="adj4" fmla="val -4151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41</a:t>
            </a:fld>
            <a:endParaRPr lang="en-US" smtClean="0"/>
          </a:p>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z="4000" smtClean="0"/>
              <a:t>Recursive Relationships:</a:t>
            </a:r>
            <a:br>
              <a:rPr lang="en-US" sz="4000" smtClean="0"/>
            </a:br>
            <a:r>
              <a:rPr lang="en-US" sz="4000" smtClean="0"/>
              <a:t>N:M Recursive Relationships</a:t>
            </a:r>
          </a:p>
        </p:txBody>
      </p:sp>
      <p:pic>
        <p:nvPicPr>
          <p:cNvPr id="40964"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17600" y="3238500"/>
            <a:ext cx="6908800" cy="2705100"/>
          </a:xfrm>
        </p:spPr>
      </p:pic>
      <p:sp>
        <p:nvSpPr>
          <p:cNvPr id="11" name="Line Callout 1 10"/>
          <p:cNvSpPr/>
          <p:nvPr/>
        </p:nvSpPr>
        <p:spPr>
          <a:xfrm>
            <a:off x="533400" y="1752600"/>
            <a:ext cx="1066800" cy="685800"/>
          </a:xfrm>
          <a:prstGeom prst="borderCallout1">
            <a:avLst>
              <a:gd name="adj1" fmla="val 101185"/>
              <a:gd name="adj2" fmla="val 52370"/>
              <a:gd name="adj3" fmla="val 218542"/>
              <a:gd name="adj4" fmla="val 10250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 model</a:t>
            </a:r>
            <a:endParaRPr lang="en-US" sz="1400" b="1" dirty="0">
              <a:solidFill>
                <a:srgbClr val="0066FF"/>
              </a:solidFill>
            </a:endParaRPr>
          </a:p>
        </p:txBody>
      </p:sp>
      <p:sp>
        <p:nvSpPr>
          <p:cNvPr id="12" name="Line Callout 1 11"/>
          <p:cNvSpPr/>
          <p:nvPr/>
        </p:nvSpPr>
        <p:spPr>
          <a:xfrm>
            <a:off x="7543800" y="1752600"/>
            <a:ext cx="1066800" cy="762000"/>
          </a:xfrm>
          <a:prstGeom prst="borderCallout1">
            <a:avLst>
              <a:gd name="adj1" fmla="val 100038"/>
              <a:gd name="adj2" fmla="val 49279"/>
              <a:gd name="adj3" fmla="val 252969"/>
              <a:gd name="adj4" fmla="val -4151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As a database design</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42</a:t>
            </a:fld>
            <a:endParaRPr lang="en-US" smtClean="0"/>
          </a:p>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z="4000" smtClean="0"/>
              <a:t>Representing Ternary and Higher-Order Relationships</a:t>
            </a:r>
          </a:p>
        </p:txBody>
      </p:sp>
      <p:sp>
        <p:nvSpPr>
          <p:cNvPr id="41987" name="Rectangle 3"/>
          <p:cNvSpPr>
            <a:spLocks noGrp="1" noChangeArrowheads="1"/>
          </p:cNvSpPr>
          <p:nvPr>
            <p:ph type="body" idx="1"/>
          </p:nvPr>
        </p:nvSpPr>
        <p:spPr/>
        <p:txBody>
          <a:bodyPr/>
          <a:lstStyle/>
          <a:p>
            <a:pPr eaLnBrk="1" hangingPunct="1">
              <a:lnSpc>
                <a:spcPct val="90000"/>
              </a:lnSpc>
            </a:pPr>
            <a:r>
              <a:rPr lang="en-US" sz="2800" smtClean="0"/>
              <a:t>Ternary and higher-order relationships may be constrained by the binary relationship that comprise them.</a:t>
            </a:r>
          </a:p>
          <a:p>
            <a:pPr lvl="1" eaLnBrk="1" hangingPunct="1">
              <a:lnSpc>
                <a:spcPct val="90000"/>
              </a:lnSpc>
              <a:buClr>
                <a:schemeClr val="tx1"/>
              </a:buClr>
            </a:pPr>
            <a:r>
              <a:rPr lang="en-US" sz="2400" b="1" smtClean="0">
                <a:solidFill>
                  <a:srgbClr val="0099CC"/>
                </a:solidFill>
              </a:rPr>
              <a:t>MUST constraint</a:t>
            </a:r>
            <a:r>
              <a:rPr lang="en-US" sz="2400" smtClean="0">
                <a:cs typeface="Arial" panose="020B0604020202020204" pitchFamily="34" charset="0"/>
              </a:rPr>
              <a:t>—r</a:t>
            </a:r>
            <a:r>
              <a:rPr lang="en-US" sz="2400" smtClean="0"/>
              <a:t>equires that one entity must be combined with another entity in the ternary (or higher-order) relationship.</a:t>
            </a:r>
          </a:p>
          <a:p>
            <a:pPr lvl="1" eaLnBrk="1" hangingPunct="1">
              <a:lnSpc>
                <a:spcPct val="90000"/>
              </a:lnSpc>
              <a:buClr>
                <a:schemeClr val="tx1"/>
              </a:buClr>
            </a:pPr>
            <a:r>
              <a:rPr lang="en-US" sz="2400" b="1" smtClean="0">
                <a:solidFill>
                  <a:srgbClr val="0099CC"/>
                </a:solidFill>
              </a:rPr>
              <a:t>MUST NOT constraint</a:t>
            </a:r>
            <a:r>
              <a:rPr lang="en-US" sz="2400" smtClean="0">
                <a:cs typeface="Arial" panose="020B0604020202020204" pitchFamily="34" charset="0"/>
              </a:rPr>
              <a:t>—r</a:t>
            </a:r>
            <a:r>
              <a:rPr lang="en-US" sz="2400" smtClean="0"/>
              <a:t>equires that certain combinations of two entities are not allowed to occur in the ternary (or higher-order) relationship.</a:t>
            </a:r>
          </a:p>
          <a:p>
            <a:pPr lvl="1" eaLnBrk="1" hangingPunct="1">
              <a:lnSpc>
                <a:spcPct val="90000"/>
              </a:lnSpc>
              <a:buClr>
                <a:schemeClr val="tx1"/>
              </a:buClr>
            </a:pPr>
            <a:r>
              <a:rPr lang="en-US" sz="2400" b="1" smtClean="0">
                <a:solidFill>
                  <a:srgbClr val="0099CC"/>
                </a:solidFill>
              </a:rPr>
              <a:t>MUST COVER constraint</a:t>
            </a:r>
            <a:r>
              <a:rPr lang="en-US" sz="2400" smtClean="0">
                <a:cs typeface="Arial" panose="020B0604020202020204" pitchFamily="34" charset="0"/>
              </a:rPr>
              <a:t>—a</a:t>
            </a:r>
            <a:r>
              <a:rPr lang="en-US" sz="2400" smtClean="0"/>
              <a:t> binary relationship specifies all combinations of two entities that must appear in the ternary (or higher-order) relationship.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43</a:t>
            </a:fld>
            <a:endParaRPr lang="en-US" smtClean="0"/>
          </a:p>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MUST Constraint</a:t>
            </a:r>
          </a:p>
        </p:txBody>
      </p:sp>
      <p:pic>
        <p:nvPicPr>
          <p:cNvPr id="43012" name="Picture 6" descr="C:\Users\Auer.WWU\Auer-Projects\Kroenke-Auer-Projects\Kroenke-Auer-DBP-e11\DBP-e11-Supplements\Images\Chapter06\Fig6-2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00175" y="1608138"/>
            <a:ext cx="6343650" cy="45085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44</a:t>
            </a:fld>
            <a:endParaRPr lang="en-US" smtClean="0"/>
          </a:p>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MUST NOT Constraint</a:t>
            </a:r>
          </a:p>
        </p:txBody>
      </p:sp>
      <p:pic>
        <p:nvPicPr>
          <p:cNvPr id="44036" name="Picture 6" descr="C:\Users\Auer.WWU\Auer-Projects\Kroenke-Auer-Projects\Kroenke-Auer-DBP-e11\DBP-e11-Supplements\Images\Chapter06\Fig6-2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81200" y="1489075"/>
            <a:ext cx="5105400" cy="46799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45</a:t>
            </a:fld>
            <a:endParaRPr lang="en-US" smtClean="0"/>
          </a:p>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85963" y="1517650"/>
            <a:ext cx="5172075" cy="4692650"/>
          </a:xfrm>
          <a:noFill/>
        </p:spPr>
      </p:pic>
      <p:sp>
        <p:nvSpPr>
          <p:cNvPr id="45059" name="Rectangle 2"/>
          <p:cNvSpPr>
            <a:spLocks noGrp="1" noChangeArrowheads="1"/>
          </p:cNvSpPr>
          <p:nvPr>
            <p:ph type="title"/>
          </p:nvPr>
        </p:nvSpPr>
        <p:spPr/>
        <p:txBody>
          <a:bodyPr/>
          <a:lstStyle/>
          <a:p>
            <a:pPr eaLnBrk="1" hangingPunct="1"/>
            <a:r>
              <a:rPr lang="en-US" smtClean="0"/>
              <a:t>MUST COVER Constraint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46</a:t>
            </a:fld>
            <a:endParaRPr lang="en-US" smtClean="0"/>
          </a:p>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Design for Minimum Cardinality</a:t>
            </a:r>
          </a:p>
        </p:txBody>
      </p:sp>
      <p:sp>
        <p:nvSpPr>
          <p:cNvPr id="46083" name="Rectangle 3"/>
          <p:cNvSpPr>
            <a:spLocks noGrp="1" noChangeArrowheads="1"/>
          </p:cNvSpPr>
          <p:nvPr>
            <p:ph type="body" idx="1"/>
          </p:nvPr>
        </p:nvSpPr>
        <p:spPr/>
        <p:txBody>
          <a:bodyPr/>
          <a:lstStyle/>
          <a:p>
            <a:pPr eaLnBrk="1" hangingPunct="1">
              <a:lnSpc>
                <a:spcPct val="90000"/>
              </a:lnSpc>
            </a:pPr>
            <a:r>
              <a:rPr lang="en-US" sz="2800" smtClean="0"/>
              <a:t>Relationships can have the following types of minimum cardinality:</a:t>
            </a:r>
          </a:p>
          <a:p>
            <a:pPr lvl="1" eaLnBrk="1" hangingPunct="1">
              <a:lnSpc>
                <a:spcPct val="90000"/>
              </a:lnSpc>
              <a:buClr>
                <a:schemeClr val="tx1"/>
              </a:buClr>
            </a:pPr>
            <a:r>
              <a:rPr lang="en-US" sz="2400" b="1" smtClean="0">
                <a:solidFill>
                  <a:srgbClr val="0099CC"/>
                </a:solidFill>
              </a:rPr>
              <a:t>O-O</a:t>
            </a:r>
            <a:r>
              <a:rPr lang="en-US" sz="2400" smtClean="0"/>
              <a:t>: parent optional and child optional</a:t>
            </a:r>
          </a:p>
          <a:p>
            <a:pPr lvl="1" eaLnBrk="1" hangingPunct="1">
              <a:lnSpc>
                <a:spcPct val="90000"/>
              </a:lnSpc>
              <a:buClr>
                <a:schemeClr val="tx1"/>
              </a:buClr>
            </a:pPr>
            <a:r>
              <a:rPr lang="en-US" sz="2400" b="1" smtClean="0">
                <a:solidFill>
                  <a:srgbClr val="0099CC"/>
                </a:solidFill>
              </a:rPr>
              <a:t>M-O</a:t>
            </a:r>
            <a:r>
              <a:rPr lang="en-US" sz="2400" smtClean="0"/>
              <a:t>: parent mandatory and child optional</a:t>
            </a:r>
          </a:p>
          <a:p>
            <a:pPr lvl="1" eaLnBrk="1" hangingPunct="1">
              <a:lnSpc>
                <a:spcPct val="90000"/>
              </a:lnSpc>
              <a:buClr>
                <a:schemeClr val="tx1"/>
              </a:buClr>
            </a:pPr>
            <a:r>
              <a:rPr lang="en-US" sz="2400" b="1" smtClean="0">
                <a:solidFill>
                  <a:srgbClr val="0099CC"/>
                </a:solidFill>
              </a:rPr>
              <a:t>O-M</a:t>
            </a:r>
            <a:r>
              <a:rPr lang="en-US" sz="2400" smtClean="0"/>
              <a:t>: parent optional and child mandatory</a:t>
            </a:r>
          </a:p>
          <a:p>
            <a:pPr lvl="1" eaLnBrk="1" hangingPunct="1">
              <a:lnSpc>
                <a:spcPct val="90000"/>
              </a:lnSpc>
              <a:buClr>
                <a:schemeClr val="tx1"/>
              </a:buClr>
            </a:pPr>
            <a:r>
              <a:rPr lang="en-US" sz="2400" b="1" smtClean="0">
                <a:solidFill>
                  <a:srgbClr val="0099CC"/>
                </a:solidFill>
              </a:rPr>
              <a:t>M-M</a:t>
            </a:r>
            <a:r>
              <a:rPr lang="en-US" sz="2400" smtClean="0"/>
              <a:t>: parent mandatory and child mandatory</a:t>
            </a:r>
          </a:p>
          <a:p>
            <a:pPr eaLnBrk="1" hangingPunct="1">
              <a:lnSpc>
                <a:spcPct val="90000"/>
              </a:lnSpc>
            </a:pPr>
            <a:r>
              <a:rPr lang="en-US" sz="2800" smtClean="0"/>
              <a:t>We will use the term </a:t>
            </a:r>
            <a:r>
              <a:rPr lang="en-US" sz="2800" b="1" i="1" smtClean="0"/>
              <a:t>action</a:t>
            </a:r>
            <a:r>
              <a:rPr lang="en-US" sz="2800" smtClean="0"/>
              <a:t> to mean a </a:t>
            </a:r>
            <a:r>
              <a:rPr lang="en-US" sz="2800" b="1" smtClean="0">
                <a:solidFill>
                  <a:srgbClr val="0099CC"/>
                </a:solidFill>
              </a:rPr>
              <a:t>minimum cardinality enforcement action</a:t>
            </a:r>
            <a:r>
              <a:rPr lang="en-US" sz="2800" smtClean="0"/>
              <a:t>.</a:t>
            </a:r>
          </a:p>
          <a:p>
            <a:pPr eaLnBrk="1" hangingPunct="1">
              <a:lnSpc>
                <a:spcPct val="90000"/>
              </a:lnSpc>
            </a:pPr>
            <a:r>
              <a:rPr lang="en-US" sz="2800" i="1" smtClean="0"/>
              <a:t>No</a:t>
            </a:r>
            <a:r>
              <a:rPr lang="en-US" sz="2800" smtClean="0"/>
              <a:t> action needs to be taken for </a:t>
            </a:r>
            <a:r>
              <a:rPr lang="en-US" sz="2800" i="1" smtClean="0"/>
              <a:t>O-O relationships</a:t>
            </a:r>
            <a:r>
              <a:rPr lang="en-US" sz="280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47</a:t>
            </a:fld>
            <a:endParaRPr lang="en-US" smtClean="0"/>
          </a:p>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Cascading Updates and Deletes</a:t>
            </a:r>
          </a:p>
        </p:txBody>
      </p:sp>
      <p:sp>
        <p:nvSpPr>
          <p:cNvPr id="47107" name="Rectangle 3"/>
          <p:cNvSpPr>
            <a:spLocks noGrp="1" noChangeArrowheads="1"/>
          </p:cNvSpPr>
          <p:nvPr>
            <p:ph type="body" idx="1"/>
          </p:nvPr>
        </p:nvSpPr>
        <p:spPr/>
        <p:txBody>
          <a:bodyPr/>
          <a:lstStyle/>
          <a:p>
            <a:pPr eaLnBrk="1" hangingPunct="1"/>
            <a:r>
              <a:rPr lang="en-US" sz="2800" dirty="0" smtClean="0"/>
              <a:t>A </a:t>
            </a:r>
            <a:r>
              <a:rPr lang="en-US" sz="2800" b="1" dirty="0" smtClean="0">
                <a:solidFill>
                  <a:srgbClr val="0099CC"/>
                </a:solidFill>
              </a:rPr>
              <a:t>cascading update</a:t>
            </a:r>
            <a:r>
              <a:rPr lang="en-US" sz="2800" dirty="0" smtClean="0">
                <a:solidFill>
                  <a:srgbClr val="0099CC"/>
                </a:solidFill>
              </a:rPr>
              <a:t> </a:t>
            </a:r>
            <a:r>
              <a:rPr lang="en-US" sz="2800" dirty="0" smtClean="0"/>
              <a:t>occurs when a change to the parent’s primary key is applied to the child’s foreign key.</a:t>
            </a:r>
          </a:p>
          <a:p>
            <a:pPr lvl="1" eaLnBrk="1" hangingPunct="1"/>
            <a:r>
              <a:rPr lang="en-US" sz="2400" dirty="0" smtClean="0"/>
              <a:t>Surrogate keys never change and there is no need for cascading updates when using them.</a:t>
            </a:r>
          </a:p>
          <a:p>
            <a:pPr eaLnBrk="1" hangingPunct="1"/>
            <a:r>
              <a:rPr lang="en-US" sz="2800" dirty="0" smtClean="0"/>
              <a:t>A </a:t>
            </a:r>
            <a:r>
              <a:rPr lang="en-US" sz="2800" b="1" dirty="0" smtClean="0">
                <a:solidFill>
                  <a:srgbClr val="0099CC"/>
                </a:solidFill>
              </a:rPr>
              <a:t>cascading delete</a:t>
            </a:r>
            <a:r>
              <a:rPr lang="en-US" sz="2800" dirty="0" smtClean="0">
                <a:solidFill>
                  <a:srgbClr val="0099CC"/>
                </a:solidFill>
              </a:rPr>
              <a:t> </a:t>
            </a:r>
            <a:r>
              <a:rPr lang="en-US" sz="2800" dirty="0" smtClean="0"/>
              <a:t>occurs when associated child rows are deleted along with the deletion of a parent row.</a:t>
            </a:r>
          </a:p>
          <a:p>
            <a:pPr lvl="1" eaLnBrk="1" hangingPunct="1"/>
            <a:r>
              <a:rPr lang="en-US" sz="2400" dirty="0" smtClean="0"/>
              <a:t>For strong entities, generally do </a:t>
            </a:r>
            <a:r>
              <a:rPr lang="en-US" sz="2400" i="1" dirty="0" smtClean="0"/>
              <a:t>not</a:t>
            </a:r>
            <a:r>
              <a:rPr lang="en-US" sz="2400" dirty="0" smtClean="0"/>
              <a:t> cascade deletes</a:t>
            </a:r>
          </a:p>
          <a:p>
            <a:pPr lvl="1" eaLnBrk="1" hangingPunct="1"/>
            <a:r>
              <a:rPr lang="en-US" sz="2400" dirty="0" smtClean="0"/>
              <a:t>For weak entities, generally do cascade deletes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48</a:t>
            </a:fld>
            <a:endParaRPr lang="en-US" smtClean="0"/>
          </a:p>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3200" smtClean="0"/>
              <a:t>Actions When the Parent Is Required</a:t>
            </a:r>
            <a:br>
              <a:rPr lang="en-US" sz="3200" smtClean="0"/>
            </a:br>
            <a:r>
              <a:rPr lang="en-US" sz="3200" smtClean="0"/>
              <a:t>[Figure 6-28(a)]</a:t>
            </a:r>
          </a:p>
        </p:txBody>
      </p:sp>
      <p:pic>
        <p:nvPicPr>
          <p:cNvPr id="4813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600200"/>
            <a:ext cx="8312150" cy="3559175"/>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49</a:t>
            </a:fld>
            <a:endParaRPr lang="en-US" smtClean="0"/>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Create a Table for Each Entity</a:t>
            </a:r>
          </a:p>
        </p:txBody>
      </p:sp>
      <p:sp>
        <p:nvSpPr>
          <p:cNvPr id="7171" name="Rectangle 3"/>
          <p:cNvSpPr>
            <a:spLocks noGrp="1" noChangeArrowheads="1"/>
          </p:cNvSpPr>
          <p:nvPr>
            <p:ph type="body" sz="half" idx="1"/>
          </p:nvPr>
        </p:nvSpPr>
        <p:spPr>
          <a:xfrm>
            <a:off x="1219200" y="1600200"/>
            <a:ext cx="7467600" cy="762000"/>
          </a:xfrm>
        </p:spPr>
        <p:txBody>
          <a:bodyPr/>
          <a:lstStyle/>
          <a:p>
            <a:pPr eaLnBrk="1" hangingPunct="1">
              <a:buFontTx/>
              <a:buNone/>
            </a:pPr>
            <a:r>
              <a:rPr lang="en-US" sz="2000" smtClean="0">
                <a:solidFill>
                  <a:srgbClr val="0066FF"/>
                </a:solidFill>
              </a:rPr>
              <a:t>EMPLOYEE (</a:t>
            </a:r>
            <a:r>
              <a:rPr lang="en-US" sz="2000" u="sng" smtClean="0">
                <a:solidFill>
                  <a:srgbClr val="0066FF"/>
                </a:solidFill>
              </a:rPr>
              <a:t>EmployeeNumber</a:t>
            </a:r>
            <a:r>
              <a:rPr lang="en-US" sz="2000" smtClean="0">
                <a:solidFill>
                  <a:srgbClr val="0066FF"/>
                </a:solidFill>
              </a:rPr>
              <a:t>, EmployeeName, Phone,</a:t>
            </a:r>
            <a:br>
              <a:rPr lang="en-US" sz="2000" smtClean="0">
                <a:solidFill>
                  <a:srgbClr val="0066FF"/>
                </a:solidFill>
              </a:rPr>
            </a:br>
            <a:r>
              <a:rPr lang="en-US" sz="2000" smtClean="0">
                <a:solidFill>
                  <a:srgbClr val="0066FF"/>
                </a:solidFill>
              </a:rPr>
              <a:t>		Email, HireDate, ReviewDate, EmpCode)</a:t>
            </a:r>
          </a:p>
        </p:txBody>
      </p:sp>
      <p:pic>
        <p:nvPicPr>
          <p:cNvPr id="7173" name="Picture 8" descr="C:\Users\Auer.WWU\Auer-Projects\Kroenke-Auer-Projects\Kroenke-Auer-DBP-e11\DBP-e11-Supplements\Images\Chapter06\Fig6-2.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590800" y="2679700"/>
            <a:ext cx="3933825" cy="2298700"/>
          </a:xfrm>
        </p:spPr>
      </p:pic>
      <p:sp>
        <p:nvSpPr>
          <p:cNvPr id="12" name="Line Callout 1 11"/>
          <p:cNvSpPr/>
          <p:nvPr/>
        </p:nvSpPr>
        <p:spPr>
          <a:xfrm>
            <a:off x="7162800" y="2438400"/>
            <a:ext cx="1524000" cy="914400"/>
          </a:xfrm>
          <a:prstGeom prst="borderCallout1">
            <a:avLst>
              <a:gd name="adj1" fmla="val 28234"/>
              <a:gd name="adj2" fmla="val -1939"/>
              <a:gd name="adj3" fmla="val 63132"/>
              <a:gd name="adj4" fmla="val -143742"/>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Primary key is designated by the key symbol</a:t>
            </a:r>
            <a:endParaRPr lang="en-US" sz="1400" b="1" dirty="0">
              <a:solidFill>
                <a:srgbClr val="0066FF"/>
              </a:solidFill>
            </a:endParaRPr>
          </a:p>
        </p:txBody>
      </p:sp>
      <p:sp>
        <p:nvSpPr>
          <p:cNvPr id="13" name="Line Callout 1 12"/>
          <p:cNvSpPr/>
          <p:nvPr/>
        </p:nvSpPr>
        <p:spPr>
          <a:xfrm>
            <a:off x="7162800" y="4038600"/>
            <a:ext cx="1524000" cy="838200"/>
          </a:xfrm>
          <a:prstGeom prst="borderCallout1">
            <a:avLst>
              <a:gd name="adj1" fmla="val 52005"/>
              <a:gd name="adj2" fmla="val -2431"/>
              <a:gd name="adj3" fmla="val 19019"/>
              <a:gd name="adj4" fmla="val -51283"/>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Note </a:t>
            </a:r>
            <a:r>
              <a:rPr lang="en-US" sz="1400" dirty="0" err="1">
                <a:solidFill>
                  <a:schemeClr val="tx1"/>
                </a:solidFill>
              </a:rPr>
              <a:t>shadowless</a:t>
            </a:r>
            <a:r>
              <a:rPr lang="en-US" sz="1400" dirty="0">
                <a:solidFill>
                  <a:schemeClr val="tx1"/>
                </a:solidFill>
              </a:rPr>
              <a:t> table</a:t>
            </a:r>
            <a:endParaRPr lang="en-US" sz="1400" b="1" dirty="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5</a:t>
            </a:fld>
            <a:endParaRPr lang="en-US" smtClean="0"/>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z="3200" smtClean="0"/>
              <a:t>Actions When the Child Is Required</a:t>
            </a:r>
            <a:br>
              <a:rPr lang="en-US" sz="3200" smtClean="0"/>
            </a:br>
            <a:r>
              <a:rPr lang="en-US" sz="3200" smtClean="0"/>
              <a:t>[Figure 6-28(b)]</a:t>
            </a:r>
          </a:p>
        </p:txBody>
      </p:sp>
      <p:pic>
        <p:nvPicPr>
          <p:cNvPr id="49156"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01638" y="1600200"/>
            <a:ext cx="8301037" cy="321945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50</a:t>
            </a:fld>
            <a:endParaRPr lang="en-US" smtClean="0"/>
          </a:p>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3200" smtClean="0"/>
              <a:t>Application Programming: Triggers</a:t>
            </a:r>
          </a:p>
        </p:txBody>
      </p:sp>
      <p:sp>
        <p:nvSpPr>
          <p:cNvPr id="50179" name="Rectangle 3"/>
          <p:cNvSpPr>
            <a:spLocks noGrp="1" noChangeArrowheads="1"/>
          </p:cNvSpPr>
          <p:nvPr>
            <p:ph type="body" idx="1"/>
          </p:nvPr>
        </p:nvSpPr>
        <p:spPr>
          <a:xfrm>
            <a:off x="457200" y="1524000"/>
            <a:ext cx="8229600" cy="4525963"/>
          </a:xfrm>
        </p:spPr>
        <p:txBody>
          <a:bodyPr/>
          <a:lstStyle/>
          <a:p>
            <a:pPr eaLnBrk="1" hangingPunct="1"/>
            <a:r>
              <a:rPr lang="en-US" sz="2400" smtClean="0"/>
              <a:t>Application programming uses SQL embedded in triggers, stored procedures, and other program code to accomplish a specific task.</a:t>
            </a:r>
          </a:p>
          <a:p>
            <a:pPr eaLnBrk="1" hangingPunct="1"/>
            <a:r>
              <a:rPr lang="en-US" sz="2400" smtClean="0"/>
              <a:t>A </a:t>
            </a:r>
            <a:r>
              <a:rPr lang="en-US" sz="2400" smtClean="0">
                <a:solidFill>
                  <a:srgbClr val="0099CC"/>
                </a:solidFill>
              </a:rPr>
              <a:t>trigger</a:t>
            </a:r>
            <a:r>
              <a:rPr lang="en-US" sz="2400" smtClean="0"/>
              <a:t> is a stored program that is executed by the DBMS whenever a specified event occurs on a specified table or view (defined in Chapter Seven).</a:t>
            </a:r>
          </a:p>
          <a:p>
            <a:pPr eaLnBrk="1" hangingPunct="1"/>
            <a:r>
              <a:rPr lang="en-US" sz="2400" smtClean="0"/>
              <a:t>Triggers are used to enforce specific minimum cardinality enforcement actions not otherwise programmed into the DBMS.</a:t>
            </a:r>
          </a:p>
          <a:p>
            <a:pPr eaLnBrk="1" hangingPunct="1"/>
            <a:r>
              <a:rPr lang="en-US" sz="2400" smtClean="0"/>
              <a:t>Triggers will be discussed in detail in Chapters 7, 10 (SQL Server), 10A (Oracle Database),and 10B (MySQL 5.5).</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51</a:t>
            </a:fld>
            <a:endParaRPr lang="en-US" smtClean="0"/>
          </a:p>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z="3200" smtClean="0"/>
              <a:t>Actions To Apply to</a:t>
            </a:r>
            <a:br>
              <a:rPr lang="en-US" sz="3200" smtClean="0"/>
            </a:br>
            <a:r>
              <a:rPr lang="en-US" sz="3200" smtClean="0"/>
              <a:t>Enforce Minimum Cardinality</a:t>
            </a:r>
          </a:p>
        </p:txBody>
      </p:sp>
      <p:pic>
        <p:nvPicPr>
          <p:cNvPr id="5120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3" y="1485900"/>
            <a:ext cx="7856537"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52</a:t>
            </a:fld>
            <a:endParaRPr lang="en-US" smtClean="0"/>
          </a:p>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z="3200" smtClean="0"/>
              <a:t>Implementing Actions for M-O Relationships</a:t>
            </a:r>
          </a:p>
        </p:txBody>
      </p:sp>
      <p:sp>
        <p:nvSpPr>
          <p:cNvPr id="52227" name="Rectangle 3"/>
          <p:cNvSpPr>
            <a:spLocks noGrp="1" noChangeArrowheads="1"/>
          </p:cNvSpPr>
          <p:nvPr>
            <p:ph type="body" idx="1"/>
          </p:nvPr>
        </p:nvSpPr>
        <p:spPr/>
        <p:txBody>
          <a:bodyPr/>
          <a:lstStyle/>
          <a:p>
            <a:pPr eaLnBrk="1" hangingPunct="1">
              <a:lnSpc>
                <a:spcPct val="90000"/>
              </a:lnSpc>
            </a:pPr>
            <a:r>
              <a:rPr lang="en-US" smtClean="0"/>
              <a:t>See Figure 6-28(a)</a:t>
            </a:r>
          </a:p>
          <a:p>
            <a:pPr eaLnBrk="1" hangingPunct="1">
              <a:lnSpc>
                <a:spcPct val="90000"/>
              </a:lnSpc>
            </a:pPr>
            <a:r>
              <a:rPr lang="en-US" smtClean="0"/>
              <a:t>Make sure that:</a:t>
            </a:r>
          </a:p>
          <a:p>
            <a:pPr lvl="1" eaLnBrk="1" hangingPunct="1">
              <a:lnSpc>
                <a:spcPct val="90000"/>
              </a:lnSpc>
            </a:pPr>
            <a:r>
              <a:rPr lang="en-US" smtClean="0"/>
              <a:t>Every child has a parent.</a:t>
            </a:r>
          </a:p>
          <a:p>
            <a:pPr lvl="1" eaLnBrk="1" hangingPunct="1">
              <a:lnSpc>
                <a:spcPct val="90000"/>
              </a:lnSpc>
            </a:pPr>
            <a:r>
              <a:rPr lang="en-US" smtClean="0"/>
              <a:t>Operations never create orphans.</a:t>
            </a:r>
          </a:p>
          <a:p>
            <a:pPr eaLnBrk="1" hangingPunct="1">
              <a:lnSpc>
                <a:spcPct val="90000"/>
              </a:lnSpc>
            </a:pPr>
            <a:r>
              <a:rPr lang="en-US" smtClean="0"/>
              <a:t>The DBMS will enforce the action as long as:</a:t>
            </a:r>
          </a:p>
          <a:p>
            <a:pPr lvl="1" eaLnBrk="1" hangingPunct="1">
              <a:lnSpc>
                <a:spcPct val="90000"/>
              </a:lnSpc>
            </a:pPr>
            <a:r>
              <a:rPr lang="en-US" smtClean="0"/>
              <a:t>Referential integrity constraints are properly defined.</a:t>
            </a:r>
          </a:p>
          <a:p>
            <a:pPr lvl="1" eaLnBrk="1" hangingPunct="1">
              <a:lnSpc>
                <a:spcPct val="90000"/>
              </a:lnSpc>
            </a:pPr>
            <a:r>
              <a:rPr lang="en-US" smtClean="0"/>
              <a:t>The foreign key column is NOT NULL.</a:t>
            </a:r>
          </a:p>
          <a:p>
            <a:pPr lvl="1" eaLnBrk="1" hangingPunct="1">
              <a:lnSpc>
                <a:spcPct val="90000"/>
              </a:lnSpc>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53</a:t>
            </a:fld>
            <a:endParaRPr lang="en-US" smtClean="0"/>
          </a:p>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z="3200" smtClean="0"/>
              <a:t>Implementing Actions for O-M Relationships</a:t>
            </a:r>
          </a:p>
        </p:txBody>
      </p:sp>
      <p:sp>
        <p:nvSpPr>
          <p:cNvPr id="53251" name="Rectangle 3"/>
          <p:cNvSpPr>
            <a:spLocks noGrp="1" noChangeArrowheads="1"/>
          </p:cNvSpPr>
          <p:nvPr>
            <p:ph type="body" idx="1"/>
          </p:nvPr>
        </p:nvSpPr>
        <p:spPr/>
        <p:txBody>
          <a:bodyPr/>
          <a:lstStyle/>
          <a:p>
            <a:pPr eaLnBrk="1" hangingPunct="1"/>
            <a:r>
              <a:rPr lang="en-US" smtClean="0"/>
              <a:t>See Figure 6-28(b)</a:t>
            </a:r>
          </a:p>
          <a:p>
            <a:pPr eaLnBrk="1" hangingPunct="1"/>
            <a:r>
              <a:rPr lang="en-US" smtClean="0"/>
              <a:t>The DBMS does not provide much help.</a:t>
            </a:r>
          </a:p>
          <a:p>
            <a:pPr eaLnBrk="1" hangingPunct="1"/>
            <a:r>
              <a:rPr lang="en-US" smtClean="0"/>
              <a:t>Triggers or other application codes will need to be written.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54</a:t>
            </a:fld>
            <a:endParaRPr lang="en-US" smtClean="0"/>
          </a:p>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z="3200" smtClean="0"/>
              <a:t>Implementing Actions for M-M Relationships</a:t>
            </a:r>
          </a:p>
        </p:txBody>
      </p:sp>
      <p:sp>
        <p:nvSpPr>
          <p:cNvPr id="54275" name="Rectangle 3"/>
          <p:cNvSpPr>
            <a:spLocks noGrp="1" noChangeArrowheads="1"/>
          </p:cNvSpPr>
          <p:nvPr>
            <p:ph type="body" idx="1"/>
          </p:nvPr>
        </p:nvSpPr>
        <p:spPr/>
        <p:txBody>
          <a:bodyPr/>
          <a:lstStyle/>
          <a:p>
            <a:pPr eaLnBrk="1" hangingPunct="1"/>
            <a:r>
              <a:rPr lang="en-US" sz="2800" smtClean="0"/>
              <a:t>The worst of all possible worlds:</a:t>
            </a:r>
          </a:p>
          <a:p>
            <a:pPr lvl="1" eaLnBrk="1" hangingPunct="1"/>
            <a:r>
              <a:rPr lang="en-US" sz="2400" smtClean="0"/>
              <a:t>Especially in strong entity relationships.</a:t>
            </a:r>
          </a:p>
          <a:p>
            <a:pPr lvl="1" eaLnBrk="1" hangingPunct="1"/>
            <a:r>
              <a:rPr lang="en-US" sz="2400" smtClean="0"/>
              <a:t>In relationships between strong and weak entities the problem is often easier when all transactions are initiated from the strong entity side.</a:t>
            </a:r>
          </a:p>
          <a:p>
            <a:pPr eaLnBrk="1" hangingPunct="1"/>
            <a:r>
              <a:rPr lang="en-US" sz="2800" smtClean="0"/>
              <a:t>All actions in both Figure 6-28(a) and Figure 6-28(b) must be applied simultaneously.</a:t>
            </a:r>
          </a:p>
          <a:p>
            <a:pPr eaLnBrk="1" hangingPunct="1"/>
            <a:r>
              <a:rPr lang="en-US" sz="2800" smtClean="0"/>
              <a:t>Complicated and careful application programming will be needed.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55</a:t>
            </a:fld>
            <a:endParaRPr lang="en-US" smtClean="0"/>
          </a:p>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z="3200" smtClean="0"/>
              <a:t>Implementing Actions for M-O Relationships:</a:t>
            </a:r>
            <a:br>
              <a:rPr lang="en-US" sz="3200" smtClean="0"/>
            </a:br>
            <a:r>
              <a:rPr lang="en-US" sz="3200" smtClean="0"/>
              <a:t>DEPARTMENT and EMPLOYEE</a:t>
            </a:r>
          </a:p>
        </p:txBody>
      </p:sp>
      <p:sp>
        <p:nvSpPr>
          <p:cNvPr id="55299" name="Rectangle 3"/>
          <p:cNvSpPr>
            <a:spLocks noGrp="1" noChangeArrowheads="1"/>
          </p:cNvSpPr>
          <p:nvPr>
            <p:ph type="body" idx="1"/>
          </p:nvPr>
        </p:nvSpPr>
        <p:spPr/>
        <p:txBody>
          <a:bodyPr/>
          <a:lstStyle/>
          <a:p>
            <a:pPr eaLnBrk="1" hangingPunct="1">
              <a:lnSpc>
                <a:spcPct val="90000"/>
              </a:lnSpc>
            </a:pPr>
            <a:r>
              <a:rPr lang="en-US" smtClean="0"/>
              <a:t>DEPARMENT is parent</a:t>
            </a:r>
            <a:r>
              <a:rPr lang="en-US" smtClean="0">
                <a:cs typeface="Arial" panose="020B0604020202020204" pitchFamily="34" charset="0"/>
              </a:rPr>
              <a:t>—</a:t>
            </a:r>
            <a:r>
              <a:rPr lang="en-US" smtClean="0"/>
              <a:t>EMPLOYEE is child.</a:t>
            </a:r>
          </a:p>
          <a:p>
            <a:pPr eaLnBrk="1" hangingPunct="1">
              <a:lnSpc>
                <a:spcPct val="90000"/>
              </a:lnSpc>
            </a:pPr>
            <a:r>
              <a:rPr lang="en-US" smtClean="0"/>
              <a:t>Actions on parent:</a:t>
            </a:r>
          </a:p>
          <a:p>
            <a:pPr lvl="1" eaLnBrk="1" hangingPunct="1">
              <a:lnSpc>
                <a:spcPct val="90000"/>
              </a:lnSpc>
            </a:pPr>
            <a:r>
              <a:rPr lang="en-US" smtClean="0"/>
              <a:t>DEPARTMENT rows can be created.</a:t>
            </a:r>
          </a:p>
          <a:p>
            <a:pPr lvl="1" eaLnBrk="1" hangingPunct="1">
              <a:lnSpc>
                <a:spcPct val="90000"/>
              </a:lnSpc>
            </a:pPr>
            <a:r>
              <a:rPr lang="en-US" smtClean="0"/>
              <a:t>DEPARTMENT primary key</a:t>
            </a:r>
            <a:r>
              <a:rPr lang="en-US" smtClean="0">
                <a:cs typeface="Arial" panose="020B0604020202020204" pitchFamily="34" charset="0"/>
              </a:rPr>
              <a:t>—</a:t>
            </a:r>
            <a:r>
              <a:rPr lang="en-US" smtClean="0"/>
              <a:t>cascade updates if not surrogate key.</a:t>
            </a:r>
          </a:p>
          <a:p>
            <a:pPr lvl="1" eaLnBrk="1" hangingPunct="1">
              <a:lnSpc>
                <a:spcPct val="90000"/>
              </a:lnSpc>
            </a:pPr>
            <a:r>
              <a:rPr lang="en-US" smtClean="0"/>
              <a:t>IF a DEPARTMENT is deleted, do we delete the associate EMPLOYEEs?</a:t>
            </a:r>
          </a:p>
          <a:p>
            <a:pPr lvl="2" eaLnBrk="1" hangingPunct="1">
              <a:lnSpc>
                <a:spcPct val="90000"/>
              </a:lnSpc>
            </a:pPr>
            <a:r>
              <a:rPr lang="en-US" smtClean="0"/>
              <a:t>IF YES</a:t>
            </a:r>
            <a:r>
              <a:rPr lang="en-US" smtClean="0">
                <a:cs typeface="Arial" panose="020B0604020202020204" pitchFamily="34" charset="0"/>
              </a:rPr>
              <a:t>—</a:t>
            </a:r>
            <a:r>
              <a:rPr lang="en-US" smtClean="0"/>
              <a:t>cascade deletes.</a:t>
            </a:r>
          </a:p>
          <a:p>
            <a:pPr lvl="2" eaLnBrk="1" hangingPunct="1">
              <a:lnSpc>
                <a:spcPct val="90000"/>
              </a:lnSpc>
            </a:pPr>
            <a:r>
              <a:rPr lang="en-US" smtClean="0"/>
              <a:t>IF NO</a:t>
            </a:r>
            <a:r>
              <a:rPr lang="en-US" smtClean="0">
                <a:cs typeface="Arial" panose="020B0604020202020204" pitchFamily="34" charset="0"/>
              </a:rPr>
              <a:t>—</a:t>
            </a:r>
            <a:r>
              <a:rPr lang="en-US" smtClean="0"/>
              <a:t>prohibit associate employees.</a:t>
            </a:r>
          </a:p>
          <a:p>
            <a:pPr lvl="1" eaLnBrk="1" hangingPunct="1">
              <a:lnSpc>
                <a:spcPct val="90000"/>
              </a:lnSpc>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56</a:t>
            </a:fld>
            <a:endParaRPr lang="en-US" smtClean="0"/>
          </a:p>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z="3200" smtClean="0"/>
              <a:t>Implementing Actions for M-O Relationships:</a:t>
            </a:r>
            <a:br>
              <a:rPr lang="en-US" sz="3200" smtClean="0"/>
            </a:br>
            <a:r>
              <a:rPr lang="en-US" sz="3200" smtClean="0"/>
              <a:t>DEPARTMENT and EMPLOYEE</a:t>
            </a:r>
          </a:p>
        </p:txBody>
      </p:sp>
      <p:sp>
        <p:nvSpPr>
          <p:cNvPr id="56323" name="Rectangle 3"/>
          <p:cNvSpPr>
            <a:spLocks noGrp="1" noChangeArrowheads="1"/>
          </p:cNvSpPr>
          <p:nvPr>
            <p:ph type="body" idx="1"/>
          </p:nvPr>
        </p:nvSpPr>
        <p:spPr/>
        <p:txBody>
          <a:bodyPr/>
          <a:lstStyle/>
          <a:p>
            <a:pPr eaLnBrk="1" hangingPunct="1"/>
            <a:r>
              <a:rPr lang="en-US" smtClean="0"/>
              <a:t>Actions on child</a:t>
            </a:r>
          </a:p>
          <a:p>
            <a:pPr lvl="1" eaLnBrk="1" hangingPunct="1"/>
            <a:r>
              <a:rPr lang="en-US" smtClean="0"/>
              <a:t>Set referential integrity constraint and set foreign key to NOT NULL.</a:t>
            </a:r>
          </a:p>
          <a:p>
            <a:pPr lvl="2" eaLnBrk="1" hangingPunct="1"/>
            <a:r>
              <a:rPr lang="en-US" smtClean="0"/>
              <a:t>A new EMPLOYEE must have a valid DEPARTMENT or disallow the insert. </a:t>
            </a:r>
          </a:p>
          <a:p>
            <a:pPr lvl="2" eaLnBrk="1" hangingPunct="1"/>
            <a:r>
              <a:rPr lang="en-US" smtClean="0"/>
              <a:t>EMPLOYEEs can be reassigned to a different DEPARTMENT if  a valid DEPARTMENT or disallow the update.</a:t>
            </a:r>
          </a:p>
          <a:p>
            <a:pPr lvl="1" eaLnBrk="1" hangingPunct="1"/>
            <a:r>
              <a:rPr lang="en-US" smtClean="0"/>
              <a:t>EMPLOYEEs can be deleted.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57</a:t>
            </a:fld>
            <a:endParaRPr lang="en-US" smtClean="0"/>
          </a:p>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z="3200" smtClean="0"/>
              <a:t>Implementing Actions for O-M Relationships:</a:t>
            </a:r>
            <a:br>
              <a:rPr lang="en-US" sz="3200" smtClean="0"/>
            </a:br>
            <a:r>
              <a:rPr lang="en-US" sz="3200" smtClean="0"/>
              <a:t>DEPARTMENT and EMPLOYEE</a:t>
            </a:r>
          </a:p>
        </p:txBody>
      </p:sp>
      <p:sp>
        <p:nvSpPr>
          <p:cNvPr id="57347" name="Rectangle 3"/>
          <p:cNvSpPr>
            <a:spLocks noGrp="1" noChangeArrowheads="1"/>
          </p:cNvSpPr>
          <p:nvPr>
            <p:ph type="body" idx="1"/>
          </p:nvPr>
        </p:nvSpPr>
        <p:spPr/>
        <p:txBody>
          <a:bodyPr/>
          <a:lstStyle/>
          <a:p>
            <a:pPr eaLnBrk="1" hangingPunct="1">
              <a:lnSpc>
                <a:spcPct val="80000"/>
              </a:lnSpc>
            </a:pPr>
            <a:r>
              <a:rPr lang="en-US" sz="2800" dirty="0" smtClean="0"/>
              <a:t>DEPARTMENT is parent</a:t>
            </a:r>
            <a:r>
              <a:rPr lang="en-US" sz="2800" dirty="0" smtClean="0">
                <a:cs typeface="Arial" panose="020B0604020202020204" pitchFamily="34" charset="0"/>
              </a:rPr>
              <a:t>—</a:t>
            </a:r>
            <a:r>
              <a:rPr lang="en-US" sz="2800" dirty="0" smtClean="0"/>
              <a:t>EMPLOYEE is child.</a:t>
            </a:r>
          </a:p>
          <a:p>
            <a:pPr eaLnBrk="1" hangingPunct="1">
              <a:lnSpc>
                <a:spcPct val="80000"/>
              </a:lnSpc>
            </a:pPr>
            <a:r>
              <a:rPr lang="en-US" sz="2800" dirty="0" smtClean="0"/>
              <a:t>There must be at least one child row for each parent at all times.</a:t>
            </a:r>
          </a:p>
          <a:p>
            <a:pPr eaLnBrk="1" hangingPunct="1">
              <a:lnSpc>
                <a:spcPct val="80000"/>
              </a:lnSpc>
            </a:pPr>
            <a:r>
              <a:rPr lang="en-US" sz="2800" dirty="0" smtClean="0"/>
              <a:t>Actions on parent:</a:t>
            </a:r>
          </a:p>
          <a:p>
            <a:pPr lvl="1" eaLnBrk="1" hangingPunct="1">
              <a:lnSpc>
                <a:spcPct val="80000"/>
              </a:lnSpc>
            </a:pPr>
            <a:r>
              <a:rPr lang="en-US" sz="2400" dirty="0" smtClean="0"/>
              <a:t>DEPARTMENT rows can only be created when a relationship is created to a child row</a:t>
            </a:r>
            <a:r>
              <a:rPr lang="en-US" sz="2400" dirty="0" smtClean="0">
                <a:cs typeface="Arial" panose="020B0604020202020204" pitchFamily="34" charset="0"/>
              </a:rPr>
              <a:t>—</a:t>
            </a:r>
            <a:r>
              <a:rPr lang="en-US" sz="2400" dirty="0" smtClean="0"/>
              <a:t>REQUIRES A TRIGGER.</a:t>
            </a:r>
          </a:p>
          <a:p>
            <a:pPr lvl="1" eaLnBrk="1" hangingPunct="1">
              <a:lnSpc>
                <a:spcPct val="80000"/>
              </a:lnSpc>
            </a:pPr>
            <a:r>
              <a:rPr lang="en-US" sz="2400" dirty="0" smtClean="0"/>
              <a:t>DEPARTMENT primary keys can only be updated if at least one EMPLOYEE foreign key is also updated </a:t>
            </a:r>
            <a:r>
              <a:rPr lang="en-US" sz="2400" dirty="0" smtClean="0">
                <a:cs typeface="Arial" panose="020B0604020202020204" pitchFamily="34" charset="0"/>
              </a:rPr>
              <a:t>—</a:t>
            </a:r>
            <a:r>
              <a:rPr lang="en-US" sz="2400" dirty="0" smtClean="0"/>
              <a:t>REQUIRES A TRIGGER.</a:t>
            </a:r>
          </a:p>
          <a:p>
            <a:pPr lvl="1" eaLnBrk="1" hangingPunct="1">
              <a:lnSpc>
                <a:spcPct val="80000"/>
              </a:lnSpc>
            </a:pPr>
            <a:r>
              <a:rPr lang="en-US" sz="2400" dirty="0" smtClean="0"/>
              <a:t>Can a DEPARTMENT be deleted? </a:t>
            </a:r>
          </a:p>
          <a:p>
            <a:pPr lvl="2" eaLnBrk="1" hangingPunct="1">
              <a:lnSpc>
                <a:spcPct val="80000"/>
              </a:lnSpc>
            </a:pPr>
            <a:r>
              <a:rPr lang="en-US" sz="2000" dirty="0" smtClean="0"/>
              <a:t>YES</a:t>
            </a:r>
            <a:r>
              <a:rPr lang="en-US" sz="2000" dirty="0" smtClean="0">
                <a:cs typeface="Arial" panose="020B0604020202020204" pitchFamily="34" charset="0"/>
              </a:rPr>
              <a:t>—</a:t>
            </a:r>
            <a:r>
              <a:rPr lang="en-US" sz="2000" dirty="0" smtClean="0"/>
              <a:t>it is the EMPLOYEE who is required.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58</a:t>
            </a:fld>
            <a:endParaRPr lang="en-US" smtClean="0"/>
          </a:p>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z="3200" smtClean="0"/>
              <a:t>Implementing Actions for O-M Relationships:</a:t>
            </a:r>
            <a:br>
              <a:rPr lang="en-US" sz="3200" smtClean="0"/>
            </a:br>
            <a:r>
              <a:rPr lang="en-US" sz="3200" smtClean="0"/>
              <a:t>DEPARTMENT and EMPLOYEE</a:t>
            </a:r>
          </a:p>
        </p:txBody>
      </p:sp>
      <p:sp>
        <p:nvSpPr>
          <p:cNvPr id="58371" name="Rectangle 3"/>
          <p:cNvSpPr>
            <a:spLocks noGrp="1" noChangeArrowheads="1"/>
          </p:cNvSpPr>
          <p:nvPr>
            <p:ph type="body" idx="1"/>
          </p:nvPr>
        </p:nvSpPr>
        <p:spPr/>
        <p:txBody>
          <a:bodyPr/>
          <a:lstStyle/>
          <a:p>
            <a:pPr eaLnBrk="1" hangingPunct="1"/>
            <a:r>
              <a:rPr lang="en-US" smtClean="0"/>
              <a:t>Actions on child</a:t>
            </a:r>
          </a:p>
          <a:p>
            <a:pPr lvl="1" eaLnBrk="1" hangingPunct="1"/>
            <a:r>
              <a:rPr lang="en-US" smtClean="0"/>
              <a:t>OK to insert a new EMPLOYEE.</a:t>
            </a:r>
          </a:p>
          <a:p>
            <a:pPr lvl="1" eaLnBrk="1" hangingPunct="1"/>
            <a:r>
              <a:rPr lang="en-US" smtClean="0"/>
              <a:t>There must be one EMPLOYEE for each department.</a:t>
            </a:r>
          </a:p>
          <a:p>
            <a:pPr lvl="2" eaLnBrk="1" hangingPunct="1"/>
            <a:r>
              <a:rPr lang="en-US" smtClean="0"/>
              <a:t>Cannot change EMPLOYEE foreign key (DEPARTMENT) if last EMPLOYEE in the DEPARTMENT.</a:t>
            </a:r>
          </a:p>
          <a:p>
            <a:pPr lvl="2" eaLnBrk="1" hangingPunct="1"/>
            <a:r>
              <a:rPr lang="en-US" smtClean="0"/>
              <a:t>Cannot delete an EMPLOYEE if last EMPLOYEE in the DEPARTMENT.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59</a:t>
            </a:fld>
            <a:endParaRPr lang="en-US" smtClean="0"/>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Select the Primary Key</a:t>
            </a:r>
          </a:p>
        </p:txBody>
      </p:sp>
      <p:sp>
        <p:nvSpPr>
          <p:cNvPr id="8195" name="Rectangle 3"/>
          <p:cNvSpPr>
            <a:spLocks noGrp="1" noChangeArrowheads="1"/>
          </p:cNvSpPr>
          <p:nvPr>
            <p:ph type="body" sz="half" idx="1"/>
          </p:nvPr>
        </p:nvSpPr>
        <p:spPr>
          <a:xfrm>
            <a:off x="457200" y="1828800"/>
            <a:ext cx="4038600" cy="4297363"/>
          </a:xfrm>
        </p:spPr>
        <p:txBody>
          <a:bodyPr/>
          <a:lstStyle/>
          <a:p>
            <a:pPr eaLnBrk="1" hangingPunct="1"/>
            <a:r>
              <a:rPr lang="en-US" sz="2800" smtClean="0"/>
              <a:t>The ideal primary key is short, numeric, and fixed.</a:t>
            </a:r>
          </a:p>
          <a:p>
            <a:pPr eaLnBrk="1" hangingPunct="1"/>
            <a:r>
              <a:rPr lang="en-US" sz="2800" smtClean="0"/>
              <a:t>Surrogate keys meet the ideal, but have no meaning to users.</a:t>
            </a:r>
          </a:p>
        </p:txBody>
      </p:sp>
      <p:pic>
        <p:nvPicPr>
          <p:cNvPr id="8197"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91200" y="1690688"/>
            <a:ext cx="2125663" cy="21812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6</a:t>
            </a:fld>
            <a:endParaRPr lang="en-US" smtClean="0"/>
          </a:p>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74638"/>
            <a:ext cx="8305800" cy="1143000"/>
          </a:xfrm>
        </p:spPr>
        <p:txBody>
          <a:bodyPr/>
          <a:lstStyle/>
          <a:p>
            <a:pPr eaLnBrk="1" hangingPunct="1"/>
            <a:r>
              <a:rPr lang="en-US" sz="3200" smtClean="0"/>
              <a:t>Implementing Actions for M-M Relationships:</a:t>
            </a:r>
            <a:br>
              <a:rPr lang="en-US" sz="3200" smtClean="0"/>
            </a:br>
            <a:r>
              <a:rPr lang="en-US" sz="3200" smtClean="0"/>
              <a:t>DEPARTMENT and EMPLOYEE</a:t>
            </a:r>
          </a:p>
        </p:txBody>
      </p:sp>
      <p:sp>
        <p:nvSpPr>
          <p:cNvPr id="59395" name="Rectangle 3"/>
          <p:cNvSpPr>
            <a:spLocks noGrp="1" noChangeArrowheads="1"/>
          </p:cNvSpPr>
          <p:nvPr>
            <p:ph type="body" idx="1"/>
          </p:nvPr>
        </p:nvSpPr>
        <p:spPr/>
        <p:txBody>
          <a:bodyPr/>
          <a:lstStyle/>
          <a:p>
            <a:pPr eaLnBrk="1" hangingPunct="1">
              <a:lnSpc>
                <a:spcPct val="80000"/>
              </a:lnSpc>
            </a:pPr>
            <a:r>
              <a:rPr lang="en-US" sz="2800" smtClean="0"/>
              <a:t>DEPARMENT is parent</a:t>
            </a:r>
            <a:r>
              <a:rPr lang="en-US" sz="2800" smtClean="0">
                <a:cs typeface="Arial" panose="020B0604020202020204" pitchFamily="34" charset="0"/>
              </a:rPr>
              <a:t>—</a:t>
            </a:r>
            <a:r>
              <a:rPr lang="en-US" sz="2800" smtClean="0"/>
              <a:t>EMPLOYEE is child.</a:t>
            </a:r>
          </a:p>
          <a:p>
            <a:pPr eaLnBrk="1" hangingPunct="1">
              <a:lnSpc>
                <a:spcPct val="80000"/>
              </a:lnSpc>
            </a:pPr>
            <a:r>
              <a:rPr lang="en-US" sz="2800" smtClean="0"/>
              <a:t>All of the previous (M-O and O-M) apply at the same time!</a:t>
            </a:r>
          </a:p>
          <a:p>
            <a:pPr eaLnBrk="1" hangingPunct="1">
              <a:lnSpc>
                <a:spcPct val="80000"/>
              </a:lnSpc>
            </a:pPr>
            <a:r>
              <a:rPr lang="en-US" sz="2800" smtClean="0"/>
              <a:t>This creates conflicts that require careful programming to avoid or fix problems such as:</a:t>
            </a:r>
          </a:p>
          <a:p>
            <a:pPr lvl="1" eaLnBrk="1" hangingPunct="1">
              <a:lnSpc>
                <a:spcPct val="80000"/>
              </a:lnSpc>
            </a:pPr>
            <a:r>
              <a:rPr lang="en-US" sz="2400" smtClean="0"/>
              <a:t>A new DEPARTMENT insert will run a trigger that tries to create a new EMPLOYEE, but the EMPLOYEE row is checked by the DBMS for a valid DEPARTMENT before the transaction is completed.</a:t>
            </a:r>
          </a:p>
          <a:p>
            <a:pPr lvl="1" eaLnBrk="1" hangingPunct="1">
              <a:lnSpc>
                <a:spcPct val="80000"/>
              </a:lnSpc>
            </a:pPr>
            <a:r>
              <a:rPr lang="en-US" sz="2400" smtClean="0"/>
              <a:t>If we try to delete a DEPARTMENT with any EMPLOYEEs we will find the trigger on EMPLOYEE delete will not let us delete the last EMPLOYEE, so we can’t delete the DEPARMENT.</a:t>
            </a:r>
          </a:p>
          <a:p>
            <a:pPr lvl="1" eaLnBrk="1" hangingPunct="1">
              <a:lnSpc>
                <a:spcPct val="80000"/>
              </a:lnSpc>
            </a:pPr>
            <a:endParaRPr lang="en-US" sz="2400" smtClean="0"/>
          </a:p>
          <a:p>
            <a:pPr eaLnBrk="1" hangingPunct="1">
              <a:lnSpc>
                <a:spcPct val="80000"/>
              </a:lnSpc>
            </a:pP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60</a:t>
            </a:fld>
            <a:endParaRPr lang="en-US" smtClean="0"/>
          </a:p>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Parents</a:t>
            </a:r>
          </a:p>
        </p:txBody>
      </p:sp>
      <p:sp>
        <p:nvSpPr>
          <p:cNvPr id="60419" name="Rectangle 3"/>
          <p:cNvSpPr>
            <a:spLocks noGrp="1" noChangeArrowheads="1"/>
          </p:cNvSpPr>
          <p:nvPr>
            <p:ph type="body" sz="half" idx="1"/>
          </p:nvPr>
        </p:nvSpPr>
        <p:spPr>
          <a:xfrm>
            <a:off x="457200" y="1600200"/>
            <a:ext cx="8153400" cy="4525963"/>
          </a:xfrm>
        </p:spPr>
        <p:txBody>
          <a:bodyPr/>
          <a:lstStyle/>
          <a:p>
            <a:pPr eaLnBrk="1" hangingPunct="1"/>
            <a:r>
              <a:rPr lang="en-US" sz="2800" smtClean="0"/>
              <a:t>COMPANY is parent, DEPARTMENT is child.</a:t>
            </a:r>
          </a:p>
          <a:p>
            <a:pPr eaLnBrk="1" hangingPunct="1"/>
            <a:r>
              <a:rPr lang="en-US" sz="2800" smtClean="0"/>
              <a:t>The relationship is M-O.</a:t>
            </a:r>
          </a:p>
          <a:p>
            <a:pPr eaLnBrk="1" hangingPunct="1"/>
            <a:r>
              <a:rPr lang="en-US" sz="2800" smtClean="0"/>
              <a:t>This can often be done in the database design tools. </a:t>
            </a:r>
          </a:p>
        </p:txBody>
      </p:sp>
      <p:pic>
        <p:nvPicPr>
          <p:cNvPr id="60421" name="Picture 6" descr="C:\Users\Auer.WWU\Auer-Projects\Kroenke-Auer-Projects\Kroenke-Auer-DBP-e11\DBP-e11-Supplements\Images\Chapter06\Fig6-29.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855913" y="3429000"/>
            <a:ext cx="3240087" cy="25908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61</a:t>
            </a:fld>
            <a:endParaRPr lang="en-US" smtClean="0"/>
          </a:p>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Children</a:t>
            </a:r>
          </a:p>
        </p:txBody>
      </p:sp>
      <p:sp>
        <p:nvSpPr>
          <p:cNvPr id="61443" name="Rectangle 3"/>
          <p:cNvSpPr>
            <a:spLocks noGrp="1" noChangeArrowheads="1"/>
          </p:cNvSpPr>
          <p:nvPr>
            <p:ph type="body" idx="1"/>
          </p:nvPr>
        </p:nvSpPr>
        <p:spPr/>
        <p:txBody>
          <a:bodyPr/>
          <a:lstStyle/>
          <a:p>
            <a:pPr eaLnBrk="1" hangingPunct="1"/>
            <a:r>
              <a:rPr lang="en-US" smtClean="0"/>
              <a:t>Needs written documentation</a:t>
            </a:r>
          </a:p>
          <a:p>
            <a:pPr eaLnBrk="1" hangingPunct="1"/>
            <a:r>
              <a:rPr lang="en-US" smtClean="0"/>
              <a:t>Can use Figure 6-2b(b) as a “boilerplate document” and fill it out for each specific situation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62</a:t>
            </a:fld>
            <a:endParaRPr lang="en-US" smtClean="0"/>
          </a:p>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95999" y="1743552"/>
            <a:ext cx="1752381" cy="3819048"/>
          </a:xfrm>
          <a:prstGeom prst="rect">
            <a:avLst/>
          </a:prstGeom>
        </p:spPr>
      </p:pic>
      <p:sp>
        <p:nvSpPr>
          <p:cNvPr id="62466"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Children</a:t>
            </a:r>
          </a:p>
        </p:txBody>
      </p:sp>
      <p:sp>
        <p:nvSpPr>
          <p:cNvPr id="62467" name="Rectangle 6"/>
          <p:cNvSpPr>
            <a:spLocks noGrp="1" noChangeArrowheads="1"/>
          </p:cNvSpPr>
          <p:nvPr>
            <p:ph type="body" idx="1"/>
          </p:nvPr>
        </p:nvSpPr>
        <p:spPr>
          <a:xfrm>
            <a:off x="457200" y="1600200"/>
            <a:ext cx="4876800" cy="4525963"/>
          </a:xfrm>
        </p:spPr>
        <p:txBody>
          <a:bodyPr/>
          <a:lstStyle/>
          <a:p>
            <a:pPr eaLnBrk="1" hangingPunct="1"/>
            <a:r>
              <a:rPr lang="en-US" sz="2800" dirty="0" smtClean="0"/>
              <a:t>DEPARTMENT is parent, EMPLOYEE is child.</a:t>
            </a:r>
          </a:p>
          <a:p>
            <a:pPr eaLnBrk="1" hangingPunct="1"/>
            <a:r>
              <a:rPr lang="en-US" sz="2800" dirty="0" smtClean="0"/>
              <a:t>The relationship is O-M.</a:t>
            </a:r>
          </a:p>
          <a:p>
            <a:pPr eaLnBrk="1" hangingPunct="1"/>
            <a:r>
              <a:rPr lang="en-US" sz="2800" dirty="0" smtClean="0"/>
              <a:t>Use documentation based on Figure 6-28(b)</a:t>
            </a:r>
            <a:r>
              <a:rPr lang="en-US" sz="2800" dirty="0" smtClean="0">
                <a:cs typeface="Arial" panose="020B0604020202020204" pitchFamily="34" charset="0"/>
              </a:rPr>
              <a:t>—</a:t>
            </a:r>
            <a:r>
              <a:rPr lang="en-US" sz="2800" dirty="0" smtClean="0"/>
              <a:t>see the next slide.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63</a:t>
            </a:fld>
            <a:endParaRPr lang="en-US" smtClean="0"/>
          </a:p>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z="2800" smtClean="0"/>
              <a:t>Documenting the Minimum Cardinality Design:</a:t>
            </a:r>
            <a:br>
              <a:rPr lang="en-US" sz="2800" smtClean="0"/>
            </a:br>
            <a:r>
              <a:rPr lang="en-US" sz="2800" smtClean="0"/>
              <a:t>Documenting Required Children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64</a:t>
            </a:fld>
            <a:endParaRPr lang="en-US" smtClean="0"/>
          </a:p>
          <a:p>
            <a:endParaRPr lang="en-US"/>
          </a:p>
        </p:txBody>
      </p:sp>
      <p:pic>
        <p:nvPicPr>
          <p:cNvPr id="4" name="Picture 3"/>
          <p:cNvPicPr>
            <a:picLocks noChangeAspect="1"/>
          </p:cNvPicPr>
          <p:nvPr/>
        </p:nvPicPr>
        <p:blipFill>
          <a:blip r:embed="rId3"/>
          <a:stretch>
            <a:fillRect/>
          </a:stretch>
        </p:blipFill>
        <p:spPr>
          <a:xfrm>
            <a:off x="457200" y="1524000"/>
            <a:ext cx="8229600" cy="448999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z="3200" smtClean="0"/>
              <a:t>Summary of Minimum Cardinality Design</a:t>
            </a:r>
          </a:p>
        </p:txBody>
      </p:sp>
      <p:pic>
        <p:nvPicPr>
          <p:cNvPr id="64516"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4338" y="1524000"/>
            <a:ext cx="8288337" cy="3336925"/>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65</a:t>
            </a:fld>
            <a:endParaRPr lang="en-US" smtClean="0"/>
          </a:p>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View Ridge Gallery</a:t>
            </a:r>
          </a:p>
        </p:txBody>
      </p:sp>
      <p:sp>
        <p:nvSpPr>
          <p:cNvPr id="65539" name="Rectangle 3"/>
          <p:cNvSpPr>
            <a:spLocks noGrp="1" noChangeArrowheads="1"/>
          </p:cNvSpPr>
          <p:nvPr>
            <p:ph type="body" idx="1"/>
          </p:nvPr>
        </p:nvSpPr>
        <p:spPr/>
        <p:txBody>
          <a:bodyPr/>
          <a:lstStyle/>
          <a:p>
            <a:pPr eaLnBrk="1" hangingPunct="1"/>
            <a:r>
              <a:rPr lang="en-US" sz="2800" smtClean="0"/>
              <a:t>View Ridge Gallery is a small art gallery that has been in business for 30 years.</a:t>
            </a:r>
          </a:p>
          <a:p>
            <a:pPr eaLnBrk="1" hangingPunct="1"/>
            <a:r>
              <a:rPr lang="en-US" sz="2800" smtClean="0"/>
              <a:t>It sells contemporary European and </a:t>
            </a:r>
            <a:br>
              <a:rPr lang="en-US" sz="2800" smtClean="0"/>
            </a:br>
            <a:r>
              <a:rPr lang="en-US" sz="2800" smtClean="0"/>
              <a:t>North American fine art.</a:t>
            </a:r>
          </a:p>
          <a:p>
            <a:pPr eaLnBrk="1" hangingPunct="1"/>
            <a:r>
              <a:rPr lang="en-US" sz="2800" smtClean="0"/>
              <a:t>View Ridge has one owner, </a:t>
            </a:r>
            <a:br>
              <a:rPr lang="en-US" sz="2800" smtClean="0"/>
            </a:br>
            <a:r>
              <a:rPr lang="en-US" sz="2800" smtClean="0"/>
              <a:t>three salespeople, and two workers.</a:t>
            </a:r>
          </a:p>
          <a:p>
            <a:pPr eaLnBrk="1" hangingPunct="1"/>
            <a:r>
              <a:rPr lang="en-US" sz="2800" smtClean="0"/>
              <a:t>View Ridge owns all of the art that it sells; </a:t>
            </a:r>
            <a:br>
              <a:rPr lang="en-US" sz="2800" smtClean="0"/>
            </a:br>
            <a:r>
              <a:rPr lang="en-US" sz="2800" smtClean="0"/>
              <a:t>it holds no items on a consignment basis.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66</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dirty="0" smtClean="0"/>
              <a:t>VRG Application Requirements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67</a:t>
            </a:fld>
            <a:endParaRPr lang="en-US" smtClean="0"/>
          </a:p>
          <a:p>
            <a:endParaRPr lang="en-US"/>
          </a:p>
        </p:txBody>
      </p:sp>
      <p:pic>
        <p:nvPicPr>
          <p:cNvPr id="4" name="Picture 3"/>
          <p:cNvPicPr>
            <a:picLocks noChangeAspect="1"/>
          </p:cNvPicPr>
          <p:nvPr/>
        </p:nvPicPr>
        <p:blipFill>
          <a:blip r:embed="rId3"/>
          <a:stretch>
            <a:fillRect/>
          </a:stretch>
        </p:blipFill>
        <p:spPr>
          <a:xfrm>
            <a:off x="1725816" y="1676400"/>
            <a:ext cx="6046584" cy="3743124"/>
          </a:xfrm>
          <a:prstGeom prst="rect">
            <a:avLst/>
          </a:prstGeom>
        </p:spPr>
      </p:pic>
    </p:spTree>
  </p:cSld>
  <p:clrMapOvr>
    <a:masterClrMapping/>
  </p:clrMapOvr>
  <p:transition>
    <p:pull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1676400"/>
            <a:ext cx="8272463"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7" name="Rectangle 2"/>
          <p:cNvSpPr>
            <a:spLocks noGrp="1" noChangeArrowheads="1"/>
          </p:cNvSpPr>
          <p:nvPr>
            <p:ph type="title"/>
          </p:nvPr>
        </p:nvSpPr>
        <p:spPr/>
        <p:txBody>
          <a:bodyPr/>
          <a:lstStyle/>
          <a:p>
            <a:pPr eaLnBrk="1" hangingPunct="1"/>
            <a:r>
              <a:rPr lang="en-US" smtClean="0"/>
              <a:t>View Ridge Data Model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68</a:t>
            </a:fld>
            <a:endParaRPr lang="en-US" smtClean="0"/>
          </a:p>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95438"/>
            <a:ext cx="8196263"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1" name="Rectangle 2"/>
          <p:cNvSpPr>
            <a:spLocks noGrp="1" noChangeArrowheads="1"/>
          </p:cNvSpPr>
          <p:nvPr>
            <p:ph type="title"/>
          </p:nvPr>
        </p:nvSpPr>
        <p:spPr/>
        <p:txBody>
          <a:bodyPr/>
          <a:lstStyle/>
          <a:p>
            <a:pPr eaLnBrk="1" hangingPunct="1"/>
            <a:r>
              <a:rPr lang="en-US" smtClean="0"/>
              <a:t>View Ridge Database Design 1</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69</a:t>
            </a:fld>
            <a:endParaRPr lang="en-US" smtClean="0"/>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z="4000" smtClean="0"/>
              <a:t>Specify Candidate (Alternate) Keys</a:t>
            </a:r>
          </a:p>
        </p:txBody>
      </p:sp>
      <p:sp>
        <p:nvSpPr>
          <p:cNvPr id="9219" name="Rectangle 3"/>
          <p:cNvSpPr>
            <a:spLocks noGrp="1" noChangeArrowheads="1"/>
          </p:cNvSpPr>
          <p:nvPr>
            <p:ph type="body" idx="1"/>
          </p:nvPr>
        </p:nvSpPr>
        <p:spPr/>
        <p:txBody>
          <a:bodyPr/>
          <a:lstStyle/>
          <a:p>
            <a:pPr eaLnBrk="1" hangingPunct="1"/>
            <a:r>
              <a:rPr lang="en-US" smtClean="0"/>
              <a:t>The terms </a:t>
            </a:r>
            <a:r>
              <a:rPr lang="en-US" b="1" smtClean="0">
                <a:solidFill>
                  <a:srgbClr val="0099CC"/>
                </a:solidFill>
              </a:rPr>
              <a:t>candidate</a:t>
            </a:r>
            <a:r>
              <a:rPr lang="en-US" b="1" smtClean="0">
                <a:solidFill>
                  <a:srgbClr val="0066FF"/>
                </a:solidFill>
              </a:rPr>
              <a:t> </a:t>
            </a:r>
            <a:r>
              <a:rPr lang="en-US" b="1" smtClean="0">
                <a:solidFill>
                  <a:srgbClr val="0099CC"/>
                </a:solidFill>
              </a:rPr>
              <a:t>key</a:t>
            </a:r>
            <a:r>
              <a:rPr lang="en-US" smtClean="0"/>
              <a:t> and </a:t>
            </a:r>
            <a:r>
              <a:rPr lang="en-US" b="1" smtClean="0">
                <a:solidFill>
                  <a:srgbClr val="0099CC"/>
                </a:solidFill>
              </a:rPr>
              <a:t>alternate</a:t>
            </a:r>
            <a:r>
              <a:rPr lang="en-US" b="1" smtClean="0">
                <a:solidFill>
                  <a:srgbClr val="0066FF"/>
                </a:solidFill>
              </a:rPr>
              <a:t> </a:t>
            </a:r>
            <a:r>
              <a:rPr lang="en-US" b="1" smtClean="0">
                <a:solidFill>
                  <a:srgbClr val="0099CC"/>
                </a:solidFill>
              </a:rPr>
              <a:t>key</a:t>
            </a:r>
            <a:r>
              <a:rPr lang="en-US" smtClean="0"/>
              <a:t> are synonymous.</a:t>
            </a:r>
          </a:p>
          <a:p>
            <a:pPr eaLnBrk="1" hangingPunct="1">
              <a:buClr>
                <a:schemeClr val="tx1"/>
              </a:buClr>
            </a:pPr>
            <a:r>
              <a:rPr lang="en-US" b="1" smtClean="0">
                <a:solidFill>
                  <a:srgbClr val="0099CC"/>
                </a:solidFill>
              </a:rPr>
              <a:t>Candidate keys</a:t>
            </a:r>
            <a:r>
              <a:rPr lang="en-US" smtClean="0">
                <a:solidFill>
                  <a:srgbClr val="0099CC"/>
                </a:solidFill>
              </a:rPr>
              <a:t> </a:t>
            </a:r>
            <a:r>
              <a:rPr lang="en-US" smtClean="0"/>
              <a:t>are alternate identifiers of unique rows in a table.</a:t>
            </a:r>
          </a:p>
          <a:p>
            <a:pPr eaLnBrk="1" hangingPunct="1"/>
            <a:r>
              <a:rPr lang="en-US" smtClean="0"/>
              <a:t>Will use </a:t>
            </a:r>
            <a:r>
              <a:rPr lang="en-US" b="1" smtClean="0">
                <a:solidFill>
                  <a:srgbClr val="0099CC"/>
                </a:solidFill>
              </a:rPr>
              <a:t>AK</a:t>
            </a:r>
            <a:r>
              <a:rPr lang="en-US" b="1" i="1" smtClean="0">
                <a:solidFill>
                  <a:srgbClr val="0099CC"/>
                </a:solidFill>
              </a:rPr>
              <a:t>n.m</a:t>
            </a:r>
            <a:r>
              <a:rPr lang="en-US" smtClean="0"/>
              <a:t> notation, where </a:t>
            </a:r>
            <a:r>
              <a:rPr lang="en-US" b="1" i="1" smtClean="0">
                <a:solidFill>
                  <a:srgbClr val="0099CC"/>
                </a:solidFill>
              </a:rPr>
              <a:t>n</a:t>
            </a:r>
            <a:r>
              <a:rPr lang="en-US" smtClean="0"/>
              <a:t> is the number of the alternate key, and </a:t>
            </a:r>
            <a:r>
              <a:rPr lang="en-US" b="1" i="1" smtClean="0">
                <a:solidFill>
                  <a:srgbClr val="0099CC"/>
                </a:solidFill>
              </a:rPr>
              <a:t>m</a:t>
            </a:r>
            <a:r>
              <a:rPr lang="en-US" smtClean="0"/>
              <a:t> is the column number in that alternate key.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a:t>
            </a:fld>
            <a:endParaRPr lang="en-US" smtClean="0"/>
          </a:p>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mtClean="0"/>
              <a:t>View Ridge Database Design</a:t>
            </a:r>
          </a:p>
        </p:txBody>
      </p:sp>
      <p:sp>
        <p:nvSpPr>
          <p:cNvPr id="69635" name="Rectangle 3"/>
          <p:cNvSpPr>
            <a:spLocks noGrp="1" noChangeArrowheads="1"/>
          </p:cNvSpPr>
          <p:nvPr>
            <p:ph type="body" idx="1"/>
          </p:nvPr>
        </p:nvSpPr>
        <p:spPr/>
        <p:txBody>
          <a:bodyPr/>
          <a:lstStyle/>
          <a:p>
            <a:pPr eaLnBrk="1" hangingPunct="1">
              <a:lnSpc>
                <a:spcPct val="80000"/>
              </a:lnSpc>
            </a:pPr>
            <a:r>
              <a:rPr lang="en-US" sz="2400" smtClean="0"/>
              <a:t>Surrogate keys are needed for:</a:t>
            </a:r>
          </a:p>
          <a:p>
            <a:pPr lvl="1" eaLnBrk="1" hangingPunct="1">
              <a:lnSpc>
                <a:spcPct val="80000"/>
              </a:lnSpc>
            </a:pPr>
            <a:r>
              <a:rPr lang="en-US" sz="2000" smtClean="0"/>
              <a:t>CUSTOMER</a:t>
            </a:r>
          </a:p>
          <a:p>
            <a:pPr lvl="1" eaLnBrk="1" hangingPunct="1">
              <a:lnSpc>
                <a:spcPct val="80000"/>
              </a:lnSpc>
            </a:pPr>
            <a:r>
              <a:rPr lang="en-US" sz="2000" smtClean="0"/>
              <a:t>WORK</a:t>
            </a:r>
          </a:p>
          <a:p>
            <a:pPr lvl="1" eaLnBrk="1" hangingPunct="1">
              <a:lnSpc>
                <a:spcPct val="80000"/>
              </a:lnSpc>
            </a:pPr>
            <a:r>
              <a:rPr lang="en-US" sz="2000" smtClean="0"/>
              <a:t>TRANS</a:t>
            </a:r>
          </a:p>
          <a:p>
            <a:pPr eaLnBrk="1" hangingPunct="1">
              <a:lnSpc>
                <a:spcPct val="80000"/>
              </a:lnSpc>
            </a:pPr>
            <a:r>
              <a:rPr lang="en-US" sz="2400" smtClean="0"/>
              <a:t>We can also use a surrogate key for ARTIST.</a:t>
            </a:r>
          </a:p>
          <a:p>
            <a:pPr eaLnBrk="1" hangingPunct="1">
              <a:lnSpc>
                <a:spcPct val="80000"/>
              </a:lnSpc>
            </a:pPr>
            <a:r>
              <a:rPr lang="en-US" sz="2400" smtClean="0"/>
              <a:t>This will change the identifying relationships to nonidentifying relationships.</a:t>
            </a:r>
          </a:p>
          <a:p>
            <a:pPr eaLnBrk="1" hangingPunct="1">
              <a:lnSpc>
                <a:spcPct val="80000"/>
              </a:lnSpc>
            </a:pPr>
            <a:r>
              <a:rPr lang="en-US" sz="2400" smtClean="0"/>
              <a:t>WORK and TRANS become weak, non-ID-dependent entities.</a:t>
            </a:r>
          </a:p>
          <a:p>
            <a:pPr eaLnBrk="1" hangingPunct="1">
              <a:lnSpc>
                <a:spcPct val="80000"/>
              </a:lnSpc>
            </a:pPr>
            <a:r>
              <a:rPr lang="en-US" sz="2400" smtClean="0"/>
              <a:t>Foreign keys:</a:t>
            </a:r>
          </a:p>
          <a:p>
            <a:pPr lvl="1" eaLnBrk="1" hangingPunct="1">
              <a:lnSpc>
                <a:spcPct val="80000"/>
              </a:lnSpc>
            </a:pPr>
            <a:r>
              <a:rPr lang="en-US" sz="2000" smtClean="0"/>
              <a:t>TRANS.CustomerID is NULL to allow acquisitions without an immediate sale to a CUSTOMER.</a:t>
            </a:r>
          </a:p>
          <a:p>
            <a:pPr lvl="1" eaLnBrk="1" hangingPunct="1">
              <a:lnSpc>
                <a:spcPct val="80000"/>
              </a:lnSpc>
            </a:pPr>
            <a:r>
              <a:rPr lang="en-US" sz="2000" smtClean="0"/>
              <a:t>All other foreign keys are NOT NULL.</a:t>
            </a:r>
          </a:p>
          <a:p>
            <a:pPr eaLnBrk="1" hangingPunct="1">
              <a:lnSpc>
                <a:spcPct val="80000"/>
              </a:lnSpc>
            </a:pPr>
            <a:endParaRPr lang="en-US" sz="2400" smtClean="0"/>
          </a:p>
          <a:p>
            <a:pPr eaLnBrk="1" hangingPunct="1">
              <a:lnSpc>
                <a:spcPct val="80000"/>
              </a:lnSpc>
            </a:pPr>
            <a:endParaRPr lang="en-US" sz="24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70</a:t>
            </a:fld>
            <a:endParaRPr lang="en-US" smtClean="0"/>
          </a:p>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183563" cy="302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9" name="Rectangle 2"/>
          <p:cNvSpPr>
            <a:spLocks noGrp="1" noChangeArrowheads="1"/>
          </p:cNvSpPr>
          <p:nvPr>
            <p:ph type="title"/>
          </p:nvPr>
        </p:nvSpPr>
        <p:spPr/>
        <p:txBody>
          <a:bodyPr/>
          <a:lstStyle/>
          <a:p>
            <a:pPr eaLnBrk="1" hangingPunct="1"/>
            <a:r>
              <a:rPr lang="en-US" smtClean="0"/>
              <a:t>View Ridge Database Design 2</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71</a:t>
            </a:fld>
            <a:endParaRPr lang="en-US" smtClean="0"/>
          </a:p>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z="4000" smtClean="0"/>
              <a:t>Minimum Cardinality Enforcement:</a:t>
            </a:r>
            <a:br>
              <a:rPr lang="en-US" sz="4000" smtClean="0"/>
            </a:br>
            <a:r>
              <a:rPr lang="en-US" sz="4000" smtClean="0"/>
              <a:t>View Ridge Relationships</a:t>
            </a:r>
          </a:p>
        </p:txBody>
      </p:sp>
      <p:pic>
        <p:nvPicPr>
          <p:cNvPr id="71684" name="Picture 6" descr="C:\Users\Auer.WWU\Auer-Projects\Kroenke-Auer-Projects\Kroenke-Auer-DBP-e11\DBP-e11-Supplements\Images\Chapter06\Fig6-3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81025" y="1814513"/>
            <a:ext cx="8058150" cy="29241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72</a:t>
            </a:fld>
            <a:endParaRPr lang="en-US" smtClean="0"/>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274638"/>
            <a:ext cx="8229600" cy="1858962"/>
          </a:xfrm>
        </p:spPr>
        <p:txBody>
          <a:bodyPr/>
          <a:lstStyle/>
          <a:p>
            <a:pPr eaLnBrk="1" hangingPunct="1"/>
            <a:r>
              <a:rPr lang="en-US" sz="4000" smtClean="0"/>
              <a:t>Minimum Cardinality Enforcement:</a:t>
            </a:r>
            <a:br>
              <a:rPr lang="en-US" sz="4000" smtClean="0"/>
            </a:br>
            <a:r>
              <a:rPr lang="en-US" sz="4000" smtClean="0"/>
              <a:t>View Ridge M-O Relationships</a:t>
            </a:r>
            <a:br>
              <a:rPr lang="en-US" sz="4000" smtClean="0"/>
            </a:br>
            <a:r>
              <a:rPr lang="en-US" sz="3600" smtClean="0"/>
              <a:t>ARTIST-to-WORK</a:t>
            </a:r>
          </a:p>
        </p:txBody>
      </p:sp>
      <p:pic>
        <p:nvPicPr>
          <p:cNvPr id="72708"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2209800"/>
            <a:ext cx="8229600" cy="400685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73</a:t>
            </a:fld>
            <a:endParaRPr lang="en-US" smtClean="0"/>
          </a:p>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274638"/>
            <a:ext cx="8229600" cy="1858962"/>
          </a:xfrm>
        </p:spPr>
        <p:txBody>
          <a:bodyPr/>
          <a:lstStyle/>
          <a:p>
            <a:pPr eaLnBrk="1" hangingPunct="1"/>
            <a:r>
              <a:rPr lang="en-US" sz="4000" smtClean="0"/>
              <a:t>Minimum Cardinality Enforcement:</a:t>
            </a:r>
            <a:br>
              <a:rPr lang="en-US" sz="4000" smtClean="0"/>
            </a:br>
            <a:r>
              <a:rPr lang="en-US" sz="4000" smtClean="0"/>
              <a:t>View Ridge M-O Relationships</a:t>
            </a:r>
            <a:br>
              <a:rPr lang="en-US" sz="4000" smtClean="0"/>
            </a:br>
            <a:r>
              <a:rPr lang="en-US" sz="3600" smtClean="0"/>
              <a:t>WORK-to-TRANS</a:t>
            </a:r>
          </a:p>
        </p:txBody>
      </p:sp>
      <p:pic>
        <p:nvPicPr>
          <p:cNvPr id="7373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2209800"/>
            <a:ext cx="8240713" cy="3094038"/>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74</a:t>
            </a:fld>
            <a:endParaRPr lang="en-US" smtClean="0"/>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5400" y="2238781"/>
            <a:ext cx="6705600" cy="3976713"/>
          </a:xfrm>
          <a:prstGeom prst="rect">
            <a:avLst/>
          </a:prstGeom>
        </p:spPr>
      </p:pic>
      <p:sp>
        <p:nvSpPr>
          <p:cNvPr id="74754" name="Rectangle 2"/>
          <p:cNvSpPr>
            <a:spLocks noGrp="1" noChangeArrowheads="1"/>
          </p:cNvSpPr>
          <p:nvPr>
            <p:ph type="title"/>
          </p:nvPr>
        </p:nvSpPr>
        <p:spPr>
          <a:xfrm>
            <a:off x="457200" y="274638"/>
            <a:ext cx="8229600" cy="1858962"/>
          </a:xfrm>
        </p:spPr>
        <p:txBody>
          <a:bodyPr/>
          <a:lstStyle/>
          <a:p>
            <a:pPr eaLnBrk="1" hangingPunct="1"/>
            <a:r>
              <a:rPr lang="en-US" sz="4000" smtClean="0"/>
              <a:t>Minimum Cardinality Enforcement:</a:t>
            </a:r>
            <a:br>
              <a:rPr lang="en-US" sz="4000" smtClean="0"/>
            </a:br>
            <a:r>
              <a:rPr lang="en-US" sz="4000" smtClean="0"/>
              <a:t>View Ridge M-O Relationships</a:t>
            </a:r>
            <a:br>
              <a:rPr lang="en-US" sz="4000" smtClean="0"/>
            </a:br>
            <a:r>
              <a:rPr lang="en-US" sz="3200" smtClean="0"/>
              <a:t>CUSTOMER</a:t>
            </a:r>
            <a:r>
              <a:rPr lang="en-US" sz="2800" smtClean="0"/>
              <a:t>-to-CUSTOMER_ARTIST_INT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75</a:t>
            </a:fld>
            <a:endParaRPr lang="en-US" smtClean="0"/>
          </a:p>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274638"/>
            <a:ext cx="8229600" cy="1858962"/>
          </a:xfrm>
        </p:spPr>
        <p:txBody>
          <a:bodyPr/>
          <a:lstStyle/>
          <a:p>
            <a:pPr eaLnBrk="1" hangingPunct="1"/>
            <a:r>
              <a:rPr lang="en-US" sz="4000" smtClean="0"/>
              <a:t>Minimum Cardinality Enforcement:</a:t>
            </a:r>
            <a:br>
              <a:rPr lang="en-US" sz="4000" smtClean="0"/>
            </a:br>
            <a:r>
              <a:rPr lang="en-US" sz="4000" smtClean="0"/>
              <a:t>View Ridge M-O Relationships</a:t>
            </a:r>
            <a:br>
              <a:rPr lang="en-US" sz="4000" smtClean="0"/>
            </a:br>
            <a:r>
              <a:rPr lang="en-US" sz="3200" smtClean="0"/>
              <a:t>ARTIST</a:t>
            </a:r>
            <a:r>
              <a:rPr lang="en-US" sz="2800" smtClean="0"/>
              <a:t>-to-CUSTOMER_ARTIST_INT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76</a:t>
            </a:fld>
            <a:endParaRPr lang="en-US" smtClean="0"/>
          </a:p>
          <a:p>
            <a:endParaRPr lang="en-US"/>
          </a:p>
        </p:txBody>
      </p:sp>
      <p:pic>
        <p:nvPicPr>
          <p:cNvPr id="4" name="Picture 3"/>
          <p:cNvPicPr>
            <a:picLocks noChangeAspect="1"/>
          </p:cNvPicPr>
          <p:nvPr/>
        </p:nvPicPr>
        <p:blipFill>
          <a:blip r:embed="rId3"/>
          <a:stretch>
            <a:fillRect/>
          </a:stretch>
        </p:blipFill>
        <p:spPr>
          <a:xfrm>
            <a:off x="1442320" y="2209800"/>
            <a:ext cx="6308571" cy="398666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z="4000" smtClean="0"/>
              <a:t>Minimum Cardinality Enforcement:</a:t>
            </a:r>
            <a:br>
              <a:rPr lang="en-US" sz="4000" smtClean="0"/>
            </a:br>
            <a:r>
              <a:rPr lang="en-US" sz="4000" smtClean="0"/>
              <a:t>View Ridge M-M Relationships</a:t>
            </a:r>
          </a:p>
        </p:txBody>
      </p:sp>
      <p:pic>
        <p:nvPicPr>
          <p:cNvPr id="76804"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3400" y="1447800"/>
            <a:ext cx="8107363" cy="483235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77</a:t>
            </a:fld>
            <a:endParaRPr lang="en-US" smtClean="0"/>
          </a:p>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z="4000" smtClean="0"/>
              <a:t>View Ridge Table Designs:</a:t>
            </a:r>
            <a:br>
              <a:rPr lang="en-US" sz="4000" smtClean="0"/>
            </a:br>
            <a:r>
              <a:rPr lang="en-US" sz="4000" smtClean="0"/>
              <a:t>ARTIST</a:t>
            </a:r>
          </a:p>
        </p:txBody>
      </p:sp>
      <p:pic>
        <p:nvPicPr>
          <p:cNvPr id="77828"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2475" y="1550988"/>
            <a:ext cx="7639050" cy="4471987"/>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78</a:t>
            </a:fld>
            <a:endParaRPr lang="en-US" smtClean="0"/>
          </a:p>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z="4000" smtClean="0"/>
              <a:t>View Ridge Table Designs:</a:t>
            </a:r>
            <a:br>
              <a:rPr lang="en-US" sz="4000" smtClean="0"/>
            </a:br>
            <a:r>
              <a:rPr lang="en-US" sz="4000" smtClean="0"/>
              <a:t>WORK</a:t>
            </a:r>
          </a:p>
        </p:txBody>
      </p:sp>
      <p:pic>
        <p:nvPicPr>
          <p:cNvPr id="7885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2475" y="1533525"/>
            <a:ext cx="7639050" cy="2932113"/>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79</a:t>
            </a:fld>
            <a:endParaRPr lang="en-US" smtClean="0"/>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z="4000" smtClean="0"/>
              <a:t>Specify Candidate (Alternate) Keys</a:t>
            </a:r>
          </a:p>
        </p:txBody>
      </p:sp>
      <p:pic>
        <p:nvPicPr>
          <p:cNvPr id="10244"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09775" y="1981200"/>
            <a:ext cx="5048250" cy="25527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a:t>
            </a:fld>
            <a:endParaRPr lang="en-US" smtClean="0"/>
          </a:p>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z="4000" smtClean="0"/>
              <a:t>View Ridge Table Designs:</a:t>
            </a:r>
            <a:br>
              <a:rPr lang="en-US" sz="4000" smtClean="0"/>
            </a:br>
            <a:r>
              <a:rPr lang="en-US" sz="4000" smtClean="0"/>
              <a:t>TRANS</a:t>
            </a:r>
          </a:p>
        </p:txBody>
      </p:sp>
      <p:pic>
        <p:nvPicPr>
          <p:cNvPr id="79876"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2475" y="1520825"/>
            <a:ext cx="7639050" cy="4100513"/>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80</a:t>
            </a:fld>
            <a:endParaRPr lang="en-US" smtClean="0"/>
          </a:p>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sz="4000" smtClean="0"/>
              <a:t>View Ridge Table Designs:</a:t>
            </a:r>
            <a:br>
              <a:rPr lang="en-US" sz="4000" smtClean="0"/>
            </a:br>
            <a:r>
              <a:rPr lang="en-US" sz="4000" smtClean="0"/>
              <a:t>CUSTOMER</a:t>
            </a:r>
          </a:p>
        </p:txBody>
      </p:sp>
      <p:pic>
        <p:nvPicPr>
          <p:cNvPr id="80900"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2475" y="1554163"/>
            <a:ext cx="7639050" cy="4081462"/>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81</a:t>
            </a:fld>
            <a:endParaRPr lang="en-US" smtClean="0"/>
          </a:p>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sz="4000" smtClean="0"/>
              <a:t>View Ridge Table Designs:</a:t>
            </a:r>
            <a:br>
              <a:rPr lang="en-US" sz="4000" smtClean="0"/>
            </a:br>
            <a:r>
              <a:rPr lang="en-US" sz="4000" smtClean="0"/>
              <a:t>CUSTOMER_ARTIST_INT</a:t>
            </a:r>
          </a:p>
        </p:txBody>
      </p:sp>
      <p:pic>
        <p:nvPicPr>
          <p:cNvPr id="81924"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2475" y="1566863"/>
            <a:ext cx="7639050" cy="1539875"/>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82</a:t>
            </a:fld>
            <a:endParaRPr lang="en-US" smtClean="0"/>
          </a:p>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lang="en-US" sz="3600" dirty="0" smtClean="0"/>
              <a:t/>
            </a:r>
            <a:br>
              <a:rPr lang="en-US" sz="3600" dirty="0" smtClean="0"/>
            </a:br>
            <a:r>
              <a:rPr lang="en-US" sz="3600" dirty="0" smtClean="0">
                <a:latin typeface="Calibri" pitchFamily="34" charset="0"/>
                <a:cs typeface="Calibri" pitchFamily="34" charset="0"/>
              </a:rPr>
              <a:t>David </a:t>
            </a:r>
            <a:r>
              <a:rPr lang="en-US" sz="3600" dirty="0" err="1" smtClean="0">
                <a:latin typeface="Calibri" pitchFamily="34" charset="0"/>
                <a:cs typeface="Calibri" pitchFamily="34" charset="0"/>
              </a:rPr>
              <a:t>Kroenke</a:t>
            </a:r>
            <a:r>
              <a:rPr lang="en-US" sz="3600" dirty="0" smtClean="0">
                <a:latin typeface="Calibri" pitchFamily="34" charset="0"/>
                <a:cs typeface="Calibri"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itchFamily="34" charset="0"/>
                <a:cs typeface="Calibri" pitchFamily="34" charset="0"/>
              </a:rPr>
              <a:t>Database Processing</a:t>
            </a:r>
            <a:r>
              <a:rPr lang="en-US" sz="4000" dirty="0" smtClean="0">
                <a:solidFill>
                  <a:schemeClr val="accent3"/>
                </a:solidFill>
              </a:rPr>
              <a:t/>
            </a:r>
            <a:br>
              <a:rPr lang="en-US" sz="4000" dirty="0" smtClean="0">
                <a:solidFill>
                  <a:schemeClr val="accent3"/>
                </a:solidFill>
              </a:rPr>
            </a:br>
            <a:r>
              <a:rPr lang="en-US" sz="3200" dirty="0" smtClean="0">
                <a:solidFill>
                  <a:schemeClr val="bg2">
                    <a:lumMod val="40000"/>
                    <a:lumOff val="60000"/>
                  </a:schemeClr>
                </a:solidFill>
                <a:latin typeface="Calibri" pitchFamily="34" charset="0"/>
                <a:cs typeface="Calibri" pitchFamily="34" charset="0"/>
              </a:rPr>
              <a:t>Fundamentals, Design, and Implementation</a:t>
            </a:r>
            <a:r>
              <a:rPr lang="en-US" sz="3200" dirty="0" smtClean="0">
                <a:latin typeface="Calibri" pitchFamily="34" charset="0"/>
                <a:cs typeface="Calibri" pitchFamily="34" charset="0"/>
              </a:rPr>
              <a:t/>
            </a:r>
            <a:br>
              <a:rPr lang="en-US" sz="3200" dirty="0" smtClean="0">
                <a:latin typeface="Calibri" pitchFamily="34" charset="0"/>
                <a:cs typeface="Calibri" pitchFamily="34" charset="0"/>
              </a:rPr>
            </a:br>
            <a:r>
              <a:rPr lang="en-US" sz="3200" dirty="0" smtClean="0">
                <a:latin typeface="Calibri" pitchFamily="34" charset="0"/>
                <a:cs typeface="Calibri" pitchFamily="34" charset="0"/>
              </a:rPr>
              <a:t>(13th Edition)</a:t>
            </a:r>
            <a:r>
              <a:rPr lang="en-US" sz="3200" dirty="0" smtClean="0">
                <a:solidFill>
                  <a:schemeClr val="bg2">
                    <a:lumMod val="40000"/>
                    <a:lumOff val="60000"/>
                  </a:schemeClr>
                </a:solidFill>
              </a:rPr>
              <a:t/>
            </a:r>
            <a:br>
              <a:rPr lang="en-US" sz="3200" dirty="0" smtClean="0">
                <a:solidFill>
                  <a:schemeClr val="bg2">
                    <a:lumMod val="40000"/>
                    <a:lumOff val="60000"/>
                  </a:schemeClr>
                </a:solidFill>
              </a:rPr>
            </a:br>
            <a:endParaRPr lang="en-US" sz="3200" dirty="0" smtClean="0">
              <a:solidFill>
                <a:schemeClr val="bg2">
                  <a:lumMod val="40000"/>
                  <a:lumOff val="60000"/>
                </a:schemeClr>
              </a:solidFill>
            </a:endParaRPr>
          </a:p>
        </p:txBody>
      </p:sp>
      <p:sp>
        <p:nvSpPr>
          <p:cNvPr id="82947"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Six</a:t>
            </a:r>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83</a:t>
            </a:fld>
            <a:endParaRPr lang="en-US" smtClean="0"/>
          </a:p>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a:defRPr/>
            </a:pPr>
            <a:endParaRPr lang="en-US" sz="1400">
              <a:solidFill>
                <a:srgbClr val="000000"/>
              </a:solidFill>
              <a:effectLst>
                <a:outerShdw blurRad="38100" dist="38100" dir="2700000" algn="tl">
                  <a:srgbClr val="C0C0C0"/>
                </a:outerShdw>
              </a:effectLst>
              <a:latin typeface="Arial" charset="0"/>
              <a:cs typeface="Arial" charset="0"/>
            </a:endParaRPr>
          </a:p>
        </p:txBody>
      </p:sp>
      <p:pic>
        <p:nvPicPr>
          <p:cNvPr id="83972"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83973"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84</a:t>
            </a:fld>
            <a:endParaRPr lang="en-US" smtClean="0"/>
          </a:p>
          <a:p>
            <a:endParaRPr 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z="4000" smtClean="0"/>
              <a:t>Specify Column Properties:</a:t>
            </a:r>
            <a:br>
              <a:rPr lang="en-US" sz="4000" smtClean="0"/>
            </a:br>
            <a:r>
              <a:rPr lang="en-US" sz="4000" smtClean="0"/>
              <a:t>Null Status</a:t>
            </a:r>
          </a:p>
        </p:txBody>
      </p:sp>
      <p:sp>
        <p:nvSpPr>
          <p:cNvPr id="11267" name="Rectangle 3"/>
          <p:cNvSpPr>
            <a:spLocks noGrp="1" noChangeArrowheads="1"/>
          </p:cNvSpPr>
          <p:nvPr>
            <p:ph type="body" sz="half" idx="1"/>
          </p:nvPr>
        </p:nvSpPr>
        <p:spPr>
          <a:xfrm>
            <a:off x="457200" y="1752600"/>
            <a:ext cx="4038600" cy="4373563"/>
          </a:xfrm>
        </p:spPr>
        <p:txBody>
          <a:bodyPr/>
          <a:lstStyle/>
          <a:p>
            <a:pPr eaLnBrk="1" hangingPunct="1">
              <a:buClr>
                <a:schemeClr val="tx1"/>
              </a:buClr>
            </a:pPr>
            <a:r>
              <a:rPr lang="en-US" sz="2800" b="1" smtClean="0">
                <a:solidFill>
                  <a:srgbClr val="0099CC"/>
                </a:solidFill>
              </a:rPr>
              <a:t>Null status</a:t>
            </a:r>
            <a:r>
              <a:rPr lang="en-US" sz="2800" smtClean="0">
                <a:solidFill>
                  <a:srgbClr val="0099CC"/>
                </a:solidFill>
              </a:rPr>
              <a:t> </a:t>
            </a:r>
            <a:r>
              <a:rPr lang="en-US" sz="2800" smtClean="0"/>
              <a:t>indicates whether or not the value of the column can be NULL.</a:t>
            </a:r>
          </a:p>
        </p:txBody>
      </p:sp>
      <p:pic>
        <p:nvPicPr>
          <p:cNvPr id="11269" name="Picture 6" descr="C:\Users\Auer.WWU\Auer-Projects\Kroenke-Auer-Projects\Kroenke-Auer-DBP-e11\DBP-e11-Supplements\Images\Chapter06\Fig6-4.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05400" y="1690688"/>
            <a:ext cx="3067050" cy="21145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DB1B2183-3ED5-48DA-93A9-0F6793F71432}" type="slidenum">
              <a:rPr lang="en-US" smtClean="0"/>
              <a:pPr/>
              <a:t>9</a:t>
            </a:fld>
            <a:endParaRPr lang="en-US" smtClean="0"/>
          </a:p>
          <a:p>
            <a:endParaRPr lang="en-US"/>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1120</TotalTime>
  <Words>3417</Words>
  <Application>Microsoft Office PowerPoint</Application>
  <PresentationFormat>On-screen Show (4:3)</PresentationFormat>
  <Paragraphs>431</Paragraphs>
  <Slides>84</Slides>
  <Notes>84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Arial</vt:lpstr>
      <vt:lpstr>Calibri</vt:lpstr>
      <vt:lpstr>Times New Roman</vt:lpstr>
      <vt:lpstr>Default Design</vt:lpstr>
      <vt:lpstr> David M. Kroenke and David J. Auer Database Processing Fundamentals, Design, and Implementation </vt:lpstr>
      <vt:lpstr>Chapter Objectives</vt:lpstr>
      <vt:lpstr>Chapter Objectives</vt:lpstr>
      <vt:lpstr>Steps for Transforming a  Data Model into a Database Design</vt:lpstr>
      <vt:lpstr>Create a Table for Each Entity</vt:lpstr>
      <vt:lpstr>Select the Primary Key</vt:lpstr>
      <vt:lpstr>Specify Candidate (Alternate) Keys</vt:lpstr>
      <vt:lpstr>Specify Candidate (Alternate) Keys</vt:lpstr>
      <vt:lpstr>Specify Column Properties: Null Status</vt:lpstr>
      <vt:lpstr>Specify Column Properties: Data Type</vt:lpstr>
      <vt:lpstr>Specify Column Properties: Data Type + Null Status</vt:lpstr>
      <vt:lpstr>Specify Column Properties: SQL Server 2012 Data Types I</vt:lpstr>
      <vt:lpstr>Specify Column Properties: SQL Server 2012 Data Types II</vt:lpstr>
      <vt:lpstr>Specify Column Properties: SQL Server 2012 Data Types III</vt:lpstr>
      <vt:lpstr>Specify Column Properties: Oracle Database 11g Release 2 Data Types I</vt:lpstr>
      <vt:lpstr>Specify Column Properties: Oracle Database 11g Release 2 Data Types II</vt:lpstr>
      <vt:lpstr>Specify Column Properties: Oracle Database 11g Release 2 Data Types III</vt:lpstr>
      <vt:lpstr>Specify Column Properties: MySQL 5.6 Data Types I</vt:lpstr>
      <vt:lpstr>Specify Column Properties: MySQL 5.6 Data Types II</vt:lpstr>
      <vt:lpstr>Specify Column Properties: Default Value</vt:lpstr>
      <vt:lpstr>Specify Column Properties: Data Constraints</vt:lpstr>
      <vt:lpstr>Verify Normalization</vt:lpstr>
      <vt:lpstr>Create Relationships: 1:1 Strong Entity Relationships</vt:lpstr>
      <vt:lpstr>Create Relationships: 1:1 Strong Entity Relationships</vt:lpstr>
      <vt:lpstr>Create Relationships: 1:N Strong Entity Relationships</vt:lpstr>
      <vt:lpstr>Create Relationships: 1:N Strong Entity Relationships</vt:lpstr>
      <vt:lpstr>Create Relationships: N:M Strong Entity Relationships</vt:lpstr>
      <vt:lpstr>Create Relationships: N:M Strong Entity Relationships</vt:lpstr>
      <vt:lpstr>Create Relationships: N:M Strong Entity Relationships</vt:lpstr>
      <vt:lpstr>Relationships Using ID-Dependent Entities: Four Uses for ID-Dependent Entities</vt:lpstr>
      <vt:lpstr>Relationships Using ID-Dependent Entities: Association Relationships</vt:lpstr>
      <vt:lpstr>Relationships Using ID-Dependent Entities: Association Relationships</vt:lpstr>
      <vt:lpstr>Relationships Using ID-Dependent Entities: Multivalued Attributes</vt:lpstr>
      <vt:lpstr>Relationships Using ID-Dependent Entities: Archetype/Instance Pattern</vt:lpstr>
      <vt:lpstr>Relationships Using Weak Entities: Archetype/Instance Pattern</vt:lpstr>
      <vt:lpstr>Mixed Entity Relationships</vt:lpstr>
      <vt:lpstr>Mixed Entity Relationships: The SALES_ORDER Pattern</vt:lpstr>
      <vt:lpstr>Mixed Entity Relationships: The SALES_ORDER Pattern</vt:lpstr>
      <vt:lpstr>Subtype Relationships</vt:lpstr>
      <vt:lpstr>Recursive Relationships: 1:1 Recursive Relationships</vt:lpstr>
      <vt:lpstr>Recursive Relationships: 1:N Recursive Relationships</vt:lpstr>
      <vt:lpstr>Recursive Relationships: N:M Recursive Relationships</vt:lpstr>
      <vt:lpstr>Representing Ternary and Higher-Order Relationships</vt:lpstr>
      <vt:lpstr>MUST Constraint</vt:lpstr>
      <vt:lpstr>MUST NOT Constraint</vt:lpstr>
      <vt:lpstr>MUST COVER Constraint</vt:lpstr>
      <vt:lpstr>Design for Minimum Cardinality</vt:lpstr>
      <vt:lpstr>Cascading Updates and Deletes</vt:lpstr>
      <vt:lpstr>Actions When the Parent Is Required [Figure 6-28(a)]</vt:lpstr>
      <vt:lpstr>Actions When the Child Is Required [Figure 6-28(b)]</vt:lpstr>
      <vt:lpstr>Application Programming: Triggers</vt:lpstr>
      <vt:lpstr>Actions To Apply to Enforce Minimum Cardinality</vt:lpstr>
      <vt:lpstr>Implementing Actions for M-O Relationships</vt:lpstr>
      <vt:lpstr>Implementing Actions for O-M Relationships</vt:lpstr>
      <vt:lpstr>Implementing Actions for M-M Relationships</vt:lpstr>
      <vt:lpstr>Implementing Actions for M-O Relationships: DEPARTMENT and EMPLOYEE</vt:lpstr>
      <vt:lpstr>Implementing Actions for M-O Relationships: DEPARTMENT and EMPLOYEE</vt:lpstr>
      <vt:lpstr>Implementing Actions for O-M Relationships: DEPARTMENT and EMPLOYEE</vt:lpstr>
      <vt:lpstr>Implementing Actions for O-M Relationships: DEPARTMENT and EMPLOYEE</vt:lpstr>
      <vt:lpstr>Implementing Actions for M-M Relationships: DEPARTMENT and EMPLOYEE</vt:lpstr>
      <vt:lpstr>Documenting the Minimum Cardinality Design: Documenting Required Parents</vt:lpstr>
      <vt:lpstr>Documenting the Minimum Cardinality Design: Documenting Required Children</vt:lpstr>
      <vt:lpstr>Documenting the Minimum Cardinality Design: Documenting Required Children</vt:lpstr>
      <vt:lpstr>Documenting the Minimum Cardinality Design: Documenting Required Children</vt:lpstr>
      <vt:lpstr>Summary of Minimum Cardinality Design</vt:lpstr>
      <vt:lpstr>View Ridge Gallery</vt:lpstr>
      <vt:lpstr>VRG Application Requirements</vt:lpstr>
      <vt:lpstr>View Ridge Data Model</vt:lpstr>
      <vt:lpstr>View Ridge Database Design 1</vt:lpstr>
      <vt:lpstr>View Ridge Database Design</vt:lpstr>
      <vt:lpstr>View Ridge Database Design 2</vt:lpstr>
      <vt:lpstr>Minimum Cardinality Enforcement: View Ridge Relationships</vt:lpstr>
      <vt:lpstr>Minimum Cardinality Enforcement: View Ridge M-O Relationships ARTIST-to-WORK</vt:lpstr>
      <vt:lpstr>Minimum Cardinality Enforcement: View Ridge M-O Relationships WORK-to-TRANS</vt:lpstr>
      <vt:lpstr>Minimum Cardinality Enforcement: View Ridge M-O Relationships CUSTOMER-to-CUSTOMER_ARTIST_INT</vt:lpstr>
      <vt:lpstr>Minimum Cardinality Enforcement: View Ridge M-O Relationships ARTIST-to-CUSTOMER_ARTIST_INT</vt:lpstr>
      <vt:lpstr>Minimum Cardinality Enforcement: View Ridge M-M Relationships</vt:lpstr>
      <vt:lpstr>View Ridge Table Designs: ARTIST</vt:lpstr>
      <vt:lpstr>View Ridge Table Designs: WORK</vt:lpstr>
      <vt:lpstr>View Ridge Table Designs: TRANS</vt:lpstr>
      <vt:lpstr>View Ridge Table Designs: CUSTOMER</vt:lpstr>
      <vt:lpstr>View Ridge Table Designs: CUSTOMER_ARTIST_INT</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Kroenke-Auer-DBP-e13-PPT-Chapter-06</dc:title>
  <dc:creator>David J. Auer</dc:creator>
  <cp:lastModifiedBy>David Auer</cp:lastModifiedBy>
  <cp:revision>89</cp:revision>
  <dcterms:created xsi:type="dcterms:W3CDTF">2005-01-24T23:48:45Z</dcterms:created>
  <dcterms:modified xsi:type="dcterms:W3CDTF">2013-08-03T19:57:33Z</dcterms:modified>
</cp:coreProperties>
</file>